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2"/>
    <p:sldMasterId id="2147483669" r:id="rId3"/>
  </p:sldMasterIdLst>
  <p:notesMasterIdLst>
    <p:notesMasterId r:id="rId2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75" r:id="rId17"/>
    <p:sldId id="276" r:id="rId18"/>
    <p:sldId id="269" r:id="rId19"/>
    <p:sldId id="270" r:id="rId20"/>
    <p:sldId id="271" r:id="rId21"/>
    <p:sldId id="272" r:id="rId22"/>
    <p:sldId id="273" r:id="rId23"/>
    <p:sldId id="274" r:id="rId24"/>
  </p:sldIdLst>
  <p:sldSz cx="12192000" cy="6858000"/>
  <p:notesSz cx="6858000" cy="9144000"/>
  <p:embeddedFontLst>
    <p:embeddedFont>
      <p:font typeface="Abril Fatface" panose="020B0604020202020204" charset="0"/>
      <p:regular r:id="rId26"/>
    </p:embeddedFont>
    <p:embeddedFont>
      <p:font typeface="Calibri" panose="020F0502020204030204" pitchFamily="34" charset="0"/>
      <p:regular r:id="rId27"/>
      <p:bold r:id="rId28"/>
      <p:italic r:id="rId29"/>
      <p:boldItalic r:id="rId30"/>
    </p:embeddedFont>
    <p:embeddedFont>
      <p:font typeface="Century Gothic" panose="020B0502020202020204" pitchFamily="34" charset="0"/>
      <p:regular r:id="rId31"/>
      <p:bold r:id="rId32"/>
      <p:italic r:id="rId33"/>
      <p:boldItalic r:id="rId34"/>
    </p:embeddedFont>
    <p:embeddedFont>
      <p:font typeface="Gill Sans" panose="020B0604020202020204" charset="0"/>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6" roundtripDataSignature="AMtx7mh2Y4XKzlz1QZ5GlLXg87mpvsfCX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4" autoAdjust="0"/>
    <p:restoredTop sz="94660"/>
  </p:normalViewPr>
  <p:slideViewPr>
    <p:cSldViewPr snapToGrid="0">
      <p:cViewPr varScale="1">
        <p:scale>
          <a:sx n="108" d="100"/>
          <a:sy n="108" d="100"/>
        </p:scale>
        <p:origin x="75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font" Target="fonts/font9.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3.fntdata"/><Relationship Id="rId36" Type="http://customschemas.google.com/relationships/presentationmetadata" Target="meta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1"/>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1"/>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4" name="Google Shape;24;p2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8"/>
        <p:cNvGrpSpPr/>
        <p:nvPr/>
      </p:nvGrpSpPr>
      <p:grpSpPr>
        <a:xfrm>
          <a:off x="0" y="0"/>
          <a:ext cx="0" cy="0"/>
          <a:chOff x="0" y="0"/>
          <a:chExt cx="0" cy="0"/>
        </a:xfrm>
      </p:grpSpPr>
      <p:sp>
        <p:nvSpPr>
          <p:cNvPr id="79" name="Google Shape;79;p33"/>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3"/>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81" name="Google Shape;81;p33"/>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2" name="Google Shape;82;p3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5"/>
        <p:cNvGrpSpPr/>
        <p:nvPr/>
      </p:nvGrpSpPr>
      <p:grpSpPr>
        <a:xfrm>
          <a:off x="0" y="0"/>
          <a:ext cx="0" cy="0"/>
          <a:chOff x="0" y="0"/>
          <a:chExt cx="0" cy="0"/>
        </a:xfrm>
      </p:grpSpPr>
      <p:sp>
        <p:nvSpPr>
          <p:cNvPr id="86" name="Google Shape;86;p34"/>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4"/>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8" name="Google Shape;88;p3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1"/>
        <p:cNvGrpSpPr/>
        <p:nvPr/>
      </p:nvGrpSpPr>
      <p:grpSpPr>
        <a:xfrm>
          <a:off x="0" y="0"/>
          <a:ext cx="0" cy="0"/>
          <a:chOff x="0" y="0"/>
          <a:chExt cx="0" cy="0"/>
        </a:xfrm>
      </p:grpSpPr>
      <p:sp>
        <p:nvSpPr>
          <p:cNvPr id="92" name="Google Shape;92;p35"/>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5"/>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4" name="Google Shape;94;p35"/>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5" name="Google Shape;95;p3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8" name="Google Shape;98;p35"/>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
        <p:nvSpPr>
          <p:cNvPr id="99" name="Google Shape;99;p35"/>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0"/>
        <p:cNvGrpSpPr/>
        <p:nvPr/>
      </p:nvGrpSpPr>
      <p:grpSpPr>
        <a:xfrm>
          <a:off x="0" y="0"/>
          <a:ext cx="0" cy="0"/>
          <a:chOff x="0" y="0"/>
          <a:chExt cx="0" cy="0"/>
        </a:xfrm>
      </p:grpSpPr>
      <p:sp>
        <p:nvSpPr>
          <p:cNvPr id="101" name="Google Shape;101;p36"/>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6"/>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103" name="Google Shape;103;p3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3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6"/>
        <p:cNvGrpSpPr/>
        <p:nvPr/>
      </p:nvGrpSpPr>
      <p:grpSpPr>
        <a:xfrm>
          <a:off x="0" y="0"/>
          <a:ext cx="0" cy="0"/>
          <a:chOff x="0" y="0"/>
          <a:chExt cx="0" cy="0"/>
        </a:xfrm>
      </p:grpSpPr>
      <p:sp>
        <p:nvSpPr>
          <p:cNvPr id="107" name="Google Shape;107;p3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37"/>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37"/>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0" name="Google Shape;110;p37"/>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1" name="Google Shape;111;p37"/>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2" name="Google Shape;112;p37"/>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3" name="Google Shape;113;p37"/>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4" name="Google Shape;114;p37"/>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15" name="Google Shape;115;p37"/>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16" name="Google Shape;116;p3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3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9"/>
        <p:cNvGrpSpPr/>
        <p:nvPr/>
      </p:nvGrpSpPr>
      <p:grpSpPr>
        <a:xfrm>
          <a:off x="0" y="0"/>
          <a:ext cx="0" cy="0"/>
          <a:chOff x="0" y="0"/>
          <a:chExt cx="0" cy="0"/>
        </a:xfrm>
      </p:grpSpPr>
      <p:sp>
        <p:nvSpPr>
          <p:cNvPr id="120" name="Google Shape;120;p3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8"/>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2" name="Google Shape;122;p38"/>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8"/>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4" name="Google Shape;124;p38"/>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5" name="Google Shape;125;p38"/>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6" name="Google Shape;126;p38"/>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7" name="Google Shape;127;p38"/>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8" name="Google Shape;128;p38"/>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9" name="Google Shape;129;p38"/>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30" name="Google Shape;130;p38"/>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31" name="Google Shape;131;p38"/>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32" name="Google Shape;132;p3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3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5"/>
        <p:cNvGrpSpPr/>
        <p:nvPr/>
      </p:nvGrpSpPr>
      <p:grpSpPr>
        <a:xfrm>
          <a:off x="0" y="0"/>
          <a:ext cx="0" cy="0"/>
          <a:chOff x="0" y="0"/>
          <a:chExt cx="0" cy="0"/>
        </a:xfrm>
      </p:grpSpPr>
      <p:sp>
        <p:nvSpPr>
          <p:cNvPr id="136" name="Google Shape;136;p3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9"/>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8" name="Google Shape;138;p3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3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1"/>
        <p:cNvGrpSpPr/>
        <p:nvPr/>
      </p:nvGrpSpPr>
      <p:grpSpPr>
        <a:xfrm>
          <a:off x="0" y="0"/>
          <a:ext cx="0" cy="0"/>
          <a:chOff x="0" y="0"/>
          <a:chExt cx="0" cy="0"/>
        </a:xfrm>
      </p:grpSpPr>
      <p:sp>
        <p:nvSpPr>
          <p:cNvPr id="142" name="Google Shape;142;p40"/>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40"/>
          <p:cNvSpPr txBox="1">
            <a:spLocks noGrp="1"/>
          </p:cNvSpPr>
          <p:nvPr>
            <p:ph type="body" idx="1"/>
          </p:nvPr>
        </p:nvSpPr>
        <p:spPr>
          <a:xfrm rot="5400000">
            <a:off x="1679575"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4" name="Google Shape;144;p4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4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4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5"/>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F7F7F7"/>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62" name="Google Shape;162;p2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2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26"/>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68" name="Google Shape;168;p2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2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0" name="Google Shape;30;p2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7"/>
        <p:cNvGrpSpPr/>
        <p:nvPr/>
      </p:nvGrpSpPr>
      <p:grpSpPr>
        <a:xfrm>
          <a:off x="0" y="0"/>
          <a:ext cx="0" cy="0"/>
          <a:chOff x="0" y="0"/>
          <a:chExt cx="0" cy="0"/>
        </a:xfrm>
      </p:grpSpPr>
      <p:sp>
        <p:nvSpPr>
          <p:cNvPr id="178" name="Google Shape;178;p42" descr="Tag=AccentColor&#10;Flavor=Light&#10;Target=Fill"/>
          <p:cNvSpPr/>
          <p:nvPr/>
        </p:nvSpPr>
        <p:spPr>
          <a:xfrm flipH="1">
            <a:off x="2599854" y="527562"/>
            <a:ext cx="6992292" cy="5102484"/>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79" name="Google Shape;179;p42"/>
          <p:cNvSpPr txBox="1">
            <a:spLocks noGrp="1"/>
          </p:cNvSpPr>
          <p:nvPr>
            <p:ph type="ctrTitle"/>
          </p:nvPr>
        </p:nvSpPr>
        <p:spPr>
          <a:xfrm>
            <a:off x="1508760" y="1591056"/>
            <a:ext cx="5705856" cy="326440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42"/>
          <p:cNvSpPr txBox="1">
            <a:spLocks noGrp="1"/>
          </p:cNvSpPr>
          <p:nvPr>
            <p:ph type="subTitle" idx="1"/>
          </p:nvPr>
        </p:nvSpPr>
        <p:spPr>
          <a:xfrm>
            <a:off x="1524000" y="4928616"/>
            <a:ext cx="5705856" cy="99669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dk1"/>
              </a:buClr>
              <a:buSzPts val="2400"/>
              <a:buNone/>
              <a:defRPr sz="2400" cap="none"/>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1" name="Google Shape;18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4"/>
        <p:cNvGrpSpPr/>
        <p:nvPr/>
      </p:nvGrpSpPr>
      <p:grpSpPr>
        <a:xfrm>
          <a:off x="0" y="0"/>
          <a:ext cx="0" cy="0"/>
          <a:chOff x="0" y="0"/>
          <a:chExt cx="0" cy="0"/>
        </a:xfrm>
      </p:grpSpPr>
      <p:sp>
        <p:nvSpPr>
          <p:cNvPr id="185" name="Google Shape;185;p43"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86" name="Google Shape;186;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43"/>
          <p:cNvSpPr txBox="1">
            <a:spLocks noGrp="1"/>
          </p:cNvSpPr>
          <p:nvPr>
            <p:ph type="body" idx="1"/>
          </p:nvPr>
        </p:nvSpPr>
        <p:spPr>
          <a:xfrm>
            <a:off x="838200" y="2011680"/>
            <a:ext cx="1051560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1"/>
        <p:cNvGrpSpPr/>
        <p:nvPr/>
      </p:nvGrpSpPr>
      <p:grpSpPr>
        <a:xfrm>
          <a:off x="0" y="0"/>
          <a:ext cx="0" cy="0"/>
          <a:chOff x="0" y="0"/>
          <a:chExt cx="0" cy="0"/>
        </a:xfrm>
      </p:grpSpPr>
      <p:sp>
        <p:nvSpPr>
          <p:cNvPr id="192" name="Google Shape;192;p44" descr="Tag=AccentColor&#10;Flavor=Light&#10;Target=Fill"/>
          <p:cNvSpPr/>
          <p:nvPr/>
        </p:nvSpPr>
        <p:spPr>
          <a:xfrm>
            <a:off x="7209816" y="0"/>
            <a:ext cx="4143984" cy="5747660"/>
          </a:xfrm>
          <a:custGeom>
            <a:avLst/>
            <a:gdLst/>
            <a:ahLst/>
            <a:cxnLst/>
            <a:rect l="l" t="t" r="r" b="b"/>
            <a:pathLst>
              <a:path w="3843750" h="5956080" extrusionOk="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93" name="Google Shape;193;p44"/>
          <p:cNvSpPr txBox="1">
            <a:spLocks noGrp="1"/>
          </p:cNvSpPr>
          <p:nvPr>
            <p:ph type="title"/>
          </p:nvPr>
        </p:nvSpPr>
        <p:spPr>
          <a:xfrm>
            <a:off x="831850" y="1078991"/>
            <a:ext cx="5266944" cy="31363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44"/>
          <p:cNvSpPr txBox="1">
            <a:spLocks noGrp="1"/>
          </p:cNvSpPr>
          <p:nvPr>
            <p:ph type="body" idx="1"/>
          </p:nvPr>
        </p:nvSpPr>
        <p:spPr>
          <a:xfrm>
            <a:off x="831850" y="4279392"/>
            <a:ext cx="5266944"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400"/>
              <a:buNone/>
              <a:defRPr sz="2400" cap="none">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95" name="Google Shape;195;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7" name="Google Shape;197;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8"/>
        <p:cNvGrpSpPr/>
        <p:nvPr/>
      </p:nvGrpSpPr>
      <p:grpSpPr>
        <a:xfrm>
          <a:off x="0" y="0"/>
          <a:ext cx="0" cy="0"/>
          <a:chOff x="0" y="0"/>
          <a:chExt cx="0" cy="0"/>
        </a:xfrm>
      </p:grpSpPr>
      <p:sp>
        <p:nvSpPr>
          <p:cNvPr id="199" name="Google Shape;199;p45"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00" name="Google Shape;200;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45"/>
          <p:cNvSpPr txBox="1">
            <a:spLocks noGrp="1"/>
          </p:cNvSpPr>
          <p:nvPr>
            <p:ph type="body" idx="1"/>
          </p:nvPr>
        </p:nvSpPr>
        <p:spPr>
          <a:xfrm>
            <a:off x="838200" y="2011680"/>
            <a:ext cx="493776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45"/>
          <p:cNvSpPr txBox="1">
            <a:spLocks noGrp="1"/>
          </p:cNvSpPr>
          <p:nvPr>
            <p:ph type="body" idx="2"/>
          </p:nvPr>
        </p:nvSpPr>
        <p:spPr>
          <a:xfrm>
            <a:off x="6419088" y="2011680"/>
            <a:ext cx="493776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 name="Google Shape;204;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06"/>
        <p:cNvGrpSpPr/>
        <p:nvPr/>
      </p:nvGrpSpPr>
      <p:grpSpPr>
        <a:xfrm>
          <a:off x="0" y="0"/>
          <a:ext cx="0" cy="0"/>
          <a:chOff x="0" y="0"/>
          <a:chExt cx="0" cy="0"/>
        </a:xfrm>
      </p:grpSpPr>
      <p:sp>
        <p:nvSpPr>
          <p:cNvPr id="207" name="Google Shape;207;p46"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08" name="Google Shape;208;p4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9" name="Google Shape;209;p46"/>
          <p:cNvSpPr txBox="1">
            <a:spLocks noGrp="1"/>
          </p:cNvSpPr>
          <p:nvPr>
            <p:ph type="body" idx="1"/>
          </p:nvPr>
        </p:nvSpPr>
        <p:spPr>
          <a:xfrm>
            <a:off x="839788" y="2011680"/>
            <a:ext cx="4937760" cy="95097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0" name="Google Shape;210;p46"/>
          <p:cNvSpPr txBox="1">
            <a:spLocks noGrp="1"/>
          </p:cNvSpPr>
          <p:nvPr>
            <p:ph type="body" idx="2"/>
          </p:nvPr>
        </p:nvSpPr>
        <p:spPr>
          <a:xfrm>
            <a:off x="839788" y="3127248"/>
            <a:ext cx="4937760" cy="30632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46"/>
          <p:cNvSpPr txBox="1">
            <a:spLocks noGrp="1"/>
          </p:cNvSpPr>
          <p:nvPr>
            <p:ph type="body" idx="3"/>
          </p:nvPr>
        </p:nvSpPr>
        <p:spPr>
          <a:xfrm>
            <a:off x="6419088" y="2011680"/>
            <a:ext cx="4937760" cy="95097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2" name="Google Shape;212;p46"/>
          <p:cNvSpPr txBox="1">
            <a:spLocks noGrp="1"/>
          </p:cNvSpPr>
          <p:nvPr>
            <p:ph type="body" idx="4"/>
          </p:nvPr>
        </p:nvSpPr>
        <p:spPr>
          <a:xfrm>
            <a:off x="6419088" y="3127248"/>
            <a:ext cx="4937760" cy="30632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6"/>
        <p:cNvGrpSpPr/>
        <p:nvPr/>
      </p:nvGrpSpPr>
      <p:grpSpPr>
        <a:xfrm>
          <a:off x="0" y="0"/>
          <a:ext cx="0" cy="0"/>
          <a:chOff x="0" y="0"/>
          <a:chExt cx="0" cy="0"/>
        </a:xfrm>
      </p:grpSpPr>
      <p:sp>
        <p:nvSpPr>
          <p:cNvPr id="217" name="Google Shape;217;p47" descr="Tag=AccentColor&#10;Flavor=Light&#10;Target=Fill"/>
          <p:cNvSpPr/>
          <p:nvPr/>
        </p:nvSpPr>
        <p:spPr>
          <a:xfrm flipH="1">
            <a:off x="1969639" y="181596"/>
            <a:ext cx="8252722" cy="6022258"/>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18" name="Google Shape;218;p47"/>
          <p:cNvSpPr txBox="1">
            <a:spLocks noGrp="1"/>
          </p:cNvSpPr>
          <p:nvPr>
            <p:ph type="title"/>
          </p:nvPr>
        </p:nvSpPr>
        <p:spPr>
          <a:xfrm>
            <a:off x="2843784" y="1572768"/>
            <a:ext cx="6501384" cy="40965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222"/>
        <p:cNvGrpSpPr/>
        <p:nvPr/>
      </p:nvGrpSpPr>
      <p:grpSpPr>
        <a:xfrm>
          <a:off x="0" y="0"/>
          <a:ext cx="0" cy="0"/>
          <a:chOff x="0" y="0"/>
          <a:chExt cx="0" cy="0"/>
        </a:xfrm>
      </p:grpSpPr>
      <p:sp>
        <p:nvSpPr>
          <p:cNvPr id="223" name="Google Shape;223;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226"/>
        <p:cNvGrpSpPr/>
        <p:nvPr/>
      </p:nvGrpSpPr>
      <p:grpSpPr>
        <a:xfrm>
          <a:off x="0" y="0"/>
          <a:ext cx="0" cy="0"/>
          <a:chOff x="0" y="0"/>
          <a:chExt cx="0" cy="0"/>
        </a:xfrm>
      </p:grpSpPr>
      <p:sp>
        <p:nvSpPr>
          <p:cNvPr id="227" name="Google Shape;227;p49" descr="Mask ID=&#10;Mask position=bottom, center&#10;Mask family= brushstroke, landscape, wide"/>
          <p:cNvSpPr/>
          <p:nvPr/>
        </p:nvSpPr>
        <p:spPr>
          <a:xfrm>
            <a:off x="1768100" y="-1"/>
            <a:ext cx="10423900" cy="5920155"/>
          </a:xfrm>
          <a:custGeom>
            <a:avLst/>
            <a:gdLst/>
            <a:ahLst/>
            <a:cxnLst/>
            <a:rect l="l" t="t" r="r" b="b"/>
            <a:pathLst>
              <a:path w="10423900" h="5491534" extrusionOk="0">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28" name="Google Shape;228;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31"/>
        <p:cNvGrpSpPr/>
        <p:nvPr/>
      </p:nvGrpSpPr>
      <p:grpSpPr>
        <a:xfrm>
          <a:off x="0" y="0"/>
          <a:ext cx="0" cy="0"/>
          <a:chOff x="0" y="0"/>
          <a:chExt cx="0" cy="0"/>
        </a:xfrm>
      </p:grpSpPr>
      <p:sp>
        <p:nvSpPr>
          <p:cNvPr id="232" name="Google Shape;232;p50" descr="Tag=AccentColor&#10;Flavor=Light&#10;Target=Fill"/>
          <p:cNvSpPr/>
          <p:nvPr/>
        </p:nvSpPr>
        <p:spPr>
          <a:xfrm>
            <a:off x="4726728" y="0"/>
            <a:ext cx="7472381" cy="6858000"/>
          </a:xfrm>
          <a:custGeom>
            <a:avLst/>
            <a:gdLst/>
            <a:ahLst/>
            <a:cxnLst/>
            <a:rect l="l" t="t" r="r" b="b"/>
            <a:pathLst>
              <a:path w="7472381" h="6886575" extrusionOk="0">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33" name="Google Shape;233;p50"/>
          <p:cNvSpPr txBox="1">
            <a:spLocks noGrp="1"/>
          </p:cNvSpPr>
          <p:nvPr>
            <p:ph type="title"/>
          </p:nvPr>
        </p:nvSpPr>
        <p:spPr>
          <a:xfrm>
            <a:off x="839788" y="640080"/>
            <a:ext cx="3886200" cy="295351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4" name="Google Shape;234;p50"/>
          <p:cNvSpPr txBox="1">
            <a:spLocks noGrp="1"/>
          </p:cNvSpPr>
          <p:nvPr>
            <p:ph type="body" idx="1"/>
          </p:nvPr>
        </p:nvSpPr>
        <p:spPr>
          <a:xfrm>
            <a:off x="7059168" y="640080"/>
            <a:ext cx="4489704" cy="5596128"/>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1000"/>
              </a:spcBef>
              <a:spcAft>
                <a:spcPts val="0"/>
              </a:spcAft>
              <a:buClr>
                <a:schemeClr val="dk1"/>
              </a:buClr>
              <a:buSzPts val="3200"/>
              <a:buChar char="•"/>
              <a:defRPr sz="3200"/>
            </a:lvl1pPr>
            <a:lvl2pPr marL="914400" lvl="1" indent="-406400" algn="l">
              <a:lnSpc>
                <a:spcPct val="100000"/>
              </a:lnSpc>
              <a:spcBef>
                <a:spcPts val="500"/>
              </a:spcBef>
              <a:spcAft>
                <a:spcPts val="0"/>
              </a:spcAft>
              <a:buClr>
                <a:schemeClr val="dk1"/>
              </a:buClr>
              <a:buSzPts val="2800"/>
              <a:buChar char="•"/>
              <a:defRPr sz="2800"/>
            </a:lvl2pPr>
            <a:lvl3pPr marL="1371600" lvl="2" indent="-381000" algn="l">
              <a:lnSpc>
                <a:spcPct val="100000"/>
              </a:lnSpc>
              <a:spcBef>
                <a:spcPts val="500"/>
              </a:spcBef>
              <a:spcAft>
                <a:spcPts val="0"/>
              </a:spcAft>
              <a:buClr>
                <a:schemeClr val="dk1"/>
              </a:buClr>
              <a:buSzPts val="2400"/>
              <a:buChar char="•"/>
              <a:defRPr sz="2400"/>
            </a:lvl3pPr>
            <a:lvl4pPr marL="1828800" lvl="3" indent="-355600" algn="l">
              <a:lnSpc>
                <a:spcPct val="100000"/>
              </a:lnSpc>
              <a:spcBef>
                <a:spcPts val="500"/>
              </a:spcBef>
              <a:spcAft>
                <a:spcPts val="0"/>
              </a:spcAft>
              <a:buClr>
                <a:schemeClr val="dk1"/>
              </a:buClr>
              <a:buSzPts val="2000"/>
              <a:buChar char="•"/>
              <a:defRPr sz="2000"/>
            </a:lvl4pPr>
            <a:lvl5pPr marL="2286000" lvl="4" indent="-355600" algn="l">
              <a:lnSpc>
                <a:spcPct val="10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35" name="Google Shape;235;p50"/>
          <p:cNvSpPr txBox="1">
            <a:spLocks noGrp="1"/>
          </p:cNvSpPr>
          <p:nvPr>
            <p:ph type="body" idx="2"/>
          </p:nvPr>
        </p:nvSpPr>
        <p:spPr>
          <a:xfrm>
            <a:off x="839788" y="3776472"/>
            <a:ext cx="3886200" cy="246888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600"/>
              <a:buNone/>
              <a:defRPr sz="16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6" name="Google Shape;236;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9"/>
        <p:cNvGrpSpPr/>
        <p:nvPr/>
      </p:nvGrpSpPr>
      <p:grpSpPr>
        <a:xfrm>
          <a:off x="0" y="0"/>
          <a:ext cx="0" cy="0"/>
          <a:chOff x="0" y="0"/>
          <a:chExt cx="0" cy="0"/>
        </a:xfrm>
      </p:grpSpPr>
      <p:sp>
        <p:nvSpPr>
          <p:cNvPr id="240" name="Google Shape;240;p51" descr="Tag=AccentColor&#10;Flavor=Light&#10;Target=Fill"/>
          <p:cNvSpPr/>
          <p:nvPr/>
        </p:nvSpPr>
        <p:spPr>
          <a:xfrm>
            <a:off x="684965" y="1332237"/>
            <a:ext cx="5263732" cy="3841102"/>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41" name="Google Shape;241;p51"/>
          <p:cNvSpPr txBox="1">
            <a:spLocks noGrp="1"/>
          </p:cNvSpPr>
          <p:nvPr>
            <p:ph type="title"/>
          </p:nvPr>
        </p:nvSpPr>
        <p:spPr>
          <a:xfrm>
            <a:off x="1399032" y="2523744"/>
            <a:ext cx="3831336" cy="145389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51"/>
          <p:cNvSpPr>
            <a:spLocks noGrp="1"/>
          </p:cNvSpPr>
          <p:nvPr>
            <p:ph type="pic" idx="2"/>
          </p:nvPr>
        </p:nvSpPr>
        <p:spPr>
          <a:xfrm>
            <a:off x="6711696" y="640079"/>
            <a:ext cx="4837176" cy="556869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1000"/>
              </a:spcBef>
              <a:spcAft>
                <a:spcPts val="0"/>
              </a:spcAft>
              <a:buClr>
                <a:schemeClr val="dk1"/>
              </a:buClr>
              <a:buSzPts val="3200"/>
              <a:buFont typeface="Arial"/>
              <a:buNone/>
              <a:defRPr sz="32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5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5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51"/>
          <p:cNvSpPr txBox="1">
            <a:spLocks noGrp="1"/>
          </p:cNvSpPr>
          <p:nvPr>
            <p:ph type="body" idx="1"/>
          </p:nvPr>
        </p:nvSpPr>
        <p:spPr>
          <a:xfrm>
            <a:off x="1655064" y="4087368"/>
            <a:ext cx="3319272" cy="64922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dk1"/>
              </a:buClr>
              <a:buSzPts val="2000"/>
              <a:buNone/>
              <a:defRPr sz="2000" cap="none"/>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44" name="Google Shape;244;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4"/>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6" name="Google Shape;36;p2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7"/>
        <p:cNvGrpSpPr/>
        <p:nvPr/>
      </p:nvGrpSpPr>
      <p:grpSpPr>
        <a:xfrm>
          <a:off x="0" y="0"/>
          <a:ext cx="0" cy="0"/>
          <a:chOff x="0" y="0"/>
          <a:chExt cx="0" cy="0"/>
        </a:xfrm>
      </p:grpSpPr>
      <p:sp>
        <p:nvSpPr>
          <p:cNvPr id="248" name="Google Shape;248;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5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0" name="Google Shape;250;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53"/>
        <p:cNvGrpSpPr/>
        <p:nvPr/>
      </p:nvGrpSpPr>
      <p:grpSpPr>
        <a:xfrm>
          <a:off x="0" y="0"/>
          <a:ext cx="0" cy="0"/>
          <a:chOff x="0" y="0"/>
          <a:chExt cx="0" cy="0"/>
        </a:xfrm>
      </p:grpSpPr>
      <p:sp>
        <p:nvSpPr>
          <p:cNvPr id="254" name="Google Shape;254;p5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p5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7" name="Google Shape;257;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8" name="Google Shape;258;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2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7"/>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2" name="Google Shape;42;p27"/>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3" name="Google Shape;43;p2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2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9" name="Google Shape;49;p28"/>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0" name="Google Shape;50;p28"/>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1" name="Google Shape;51;p28"/>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2" name="Google Shape;52;p2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2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3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31"/>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1"/>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7" name="Google Shape;67;p31"/>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8" name="Google Shape;68;p3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32"/>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2"/>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32"/>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5" name="Google Shape;75;p3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2.xml"/><Relationship Id="rId7" Type="http://schemas.openxmlformats.org/officeDocument/2006/relationships/image" Target="../media/image4.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pic>
        <p:nvPicPr>
          <p:cNvPr id="10" name="Google Shape;10;p20"/>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11" name="Google Shape;11;p20"/>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12" name="Google Shape;12;p20"/>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0"/>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4" name="Google Shape;14;p20"/>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15" name="Google Shape;15;p2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7" name="Google Shape;17;p20"/>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8" name="Google Shape;18;p2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 name="Google Shape;19;p2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 name="Google Shape;20;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47"/>
        <p:cNvGrpSpPr/>
        <p:nvPr/>
      </p:nvGrpSpPr>
      <p:grpSpPr>
        <a:xfrm>
          <a:off x="0" y="0"/>
          <a:ext cx="0" cy="0"/>
          <a:chOff x="0" y="0"/>
          <a:chExt cx="0" cy="0"/>
        </a:xfrm>
      </p:grpSpPr>
      <p:pic>
        <p:nvPicPr>
          <p:cNvPr id="148" name="Google Shape;148;p23"/>
          <p:cNvPicPr preferRelativeResize="0"/>
          <p:nvPr/>
        </p:nvPicPr>
        <p:blipFill rotWithShape="1">
          <a:blip r:embed="rId5">
            <a:alphaModFix/>
          </a:blip>
          <a:srcRect l="3613"/>
          <a:stretch/>
        </p:blipFill>
        <p:spPr>
          <a:xfrm>
            <a:off x="0" y="2669685"/>
            <a:ext cx="4037012" cy="4188315"/>
          </a:xfrm>
          <a:prstGeom prst="rect">
            <a:avLst/>
          </a:prstGeom>
          <a:noFill/>
          <a:ln>
            <a:noFill/>
          </a:ln>
        </p:spPr>
      </p:pic>
      <p:pic>
        <p:nvPicPr>
          <p:cNvPr id="149" name="Google Shape;149;p23"/>
          <p:cNvPicPr preferRelativeResize="0"/>
          <p:nvPr/>
        </p:nvPicPr>
        <p:blipFill rotWithShape="1">
          <a:blip r:embed="rId6">
            <a:alphaModFix/>
          </a:blip>
          <a:srcRect l="35640"/>
          <a:stretch/>
        </p:blipFill>
        <p:spPr>
          <a:xfrm>
            <a:off x="0" y="2892347"/>
            <a:ext cx="1522412" cy="2365453"/>
          </a:xfrm>
          <a:prstGeom prst="rect">
            <a:avLst/>
          </a:prstGeom>
          <a:noFill/>
          <a:ln>
            <a:noFill/>
          </a:ln>
        </p:spPr>
      </p:pic>
      <p:sp>
        <p:nvSpPr>
          <p:cNvPr id="150" name="Google Shape;150;p23"/>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23"/>
          <p:cNvPicPr preferRelativeResize="0"/>
          <p:nvPr/>
        </p:nvPicPr>
        <p:blipFill rotWithShape="1">
          <a:blip r:embed="rId7">
            <a:alphaModFix/>
          </a:blip>
          <a:srcRect t="28812"/>
          <a:stretch/>
        </p:blipFill>
        <p:spPr>
          <a:xfrm>
            <a:off x="7999412" y="0"/>
            <a:ext cx="1603387" cy="1141407"/>
          </a:xfrm>
          <a:prstGeom prst="rect">
            <a:avLst/>
          </a:prstGeom>
          <a:noFill/>
          <a:ln>
            <a:noFill/>
          </a:ln>
        </p:spPr>
      </p:pic>
      <p:pic>
        <p:nvPicPr>
          <p:cNvPr id="152" name="Google Shape;152;p23"/>
          <p:cNvPicPr preferRelativeResize="0"/>
          <p:nvPr/>
        </p:nvPicPr>
        <p:blipFill rotWithShape="1">
          <a:blip r:embed="rId8">
            <a:alphaModFix/>
          </a:blip>
          <a:srcRect b="23320"/>
          <a:stretch/>
        </p:blipFill>
        <p:spPr>
          <a:xfrm>
            <a:off x="8605878" y="6096000"/>
            <a:ext cx="993734" cy="762000"/>
          </a:xfrm>
          <a:prstGeom prst="rect">
            <a:avLst/>
          </a:prstGeom>
          <a:noFill/>
          <a:ln>
            <a:noFill/>
          </a:ln>
        </p:spPr>
      </p:pic>
      <p:sp>
        <p:nvSpPr>
          <p:cNvPr id="153" name="Google Shape;153;p2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2"/>
              </a:buClr>
              <a:buSzPts val="4200"/>
              <a:buFont typeface="Century Gothic"/>
              <a:buNone/>
              <a:defRPr sz="4200" b="0" i="0" u="none" strike="noStrike" cap="none">
                <a:solidFill>
                  <a:schemeClr val="dk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55" name="Google Shape;155;p2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F7F7F7"/>
              </a:buClr>
              <a:buSzPts val="1600"/>
              <a:buFont typeface="Noto Sans Symbols"/>
              <a:buChar char="►"/>
              <a:defRPr sz="2000" b="0" i="0" u="none" strike="noStrike" cap="none">
                <a:solidFill>
                  <a:schemeClr val="dk1"/>
                </a:solidFill>
                <a:latin typeface="Century Gothic"/>
                <a:ea typeface="Century Gothic"/>
                <a:cs typeface="Century Gothic"/>
                <a:sym typeface="Century Gothic"/>
              </a:defRPr>
            </a:lvl1pPr>
            <a:lvl2pPr marL="914400" marR="0" lvl="1" indent="-320040" algn="l" rtl="0">
              <a:spcBef>
                <a:spcPts val="1000"/>
              </a:spcBef>
              <a:spcAft>
                <a:spcPts val="0"/>
              </a:spcAft>
              <a:buClr>
                <a:srgbClr val="F7F7F7"/>
              </a:buClr>
              <a:buSzPts val="1440"/>
              <a:buFont typeface="Noto Sans Symbols"/>
              <a:buChar char="►"/>
              <a:defRPr sz="1800" b="0" i="0" u="none" strike="noStrike" cap="none">
                <a:solidFill>
                  <a:schemeClr val="dk1"/>
                </a:solidFill>
                <a:latin typeface="Century Gothic"/>
                <a:ea typeface="Century Gothic"/>
                <a:cs typeface="Century Gothic"/>
                <a:sym typeface="Century Gothic"/>
              </a:defRPr>
            </a:lvl2pPr>
            <a:lvl3pPr marL="1371600" marR="0" lvl="2" indent="-309880" algn="l" rtl="0">
              <a:spcBef>
                <a:spcPts val="1000"/>
              </a:spcBef>
              <a:spcAft>
                <a:spcPts val="0"/>
              </a:spcAft>
              <a:buClr>
                <a:srgbClr val="F7F7F7"/>
              </a:buClr>
              <a:buSzPts val="1280"/>
              <a:buFont typeface="Noto Sans Symbols"/>
              <a:buChar char="►"/>
              <a:defRPr sz="1600" b="0" i="0" u="none" strike="noStrike" cap="none">
                <a:solidFill>
                  <a:schemeClr val="dk1"/>
                </a:solidFill>
                <a:latin typeface="Century Gothic"/>
                <a:ea typeface="Century Gothic"/>
                <a:cs typeface="Century Gothic"/>
                <a:sym typeface="Century Gothic"/>
              </a:defRPr>
            </a:lvl3pPr>
            <a:lvl4pPr marL="1828800" marR="0" lvl="3" indent="-299719"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4pPr>
            <a:lvl5pPr marL="2286000" marR="0" lvl="4"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5pPr>
            <a:lvl6pPr marL="2743200" marR="0" lvl="5"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6pPr>
            <a:lvl7pPr marL="3200400" marR="0" lvl="6"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7pPr>
            <a:lvl8pPr marL="3657600" marR="0" lvl="7"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8pPr>
            <a:lvl9pPr marL="4114800" marR="0" lvl="8"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56" name="Google Shape;156;p2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7" name="Google Shape;157;p2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8" name="Google Shape;158;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rgbClr val="888888"/>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rgbClr val="888888"/>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rgbClr val="888888"/>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rgbClr val="888888"/>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rgbClr val="888888"/>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rgbClr val="888888"/>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rgbClr val="888888"/>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rgbClr val="888888"/>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rgbClr val="888888"/>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bril Fatface"/>
              <a:buNone/>
              <a:defRPr sz="4400" b="0" i="1" u="none" strike="noStrike" cap="none">
                <a:solidFill>
                  <a:schemeClr val="dk1"/>
                </a:solidFill>
                <a:latin typeface="Abril Fatface"/>
                <a:ea typeface="Abril Fatface"/>
                <a:cs typeface="Abril Fatface"/>
                <a:sym typeface="Abril Fatfac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3" name="Google Shape;17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74" name="Google Shape;17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75" name="Google Shape;17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76" name="Google Shape;17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entury Gothic"/>
                <a:ea typeface="Century Gothic"/>
                <a:cs typeface="Century Gothic"/>
                <a:sym typeface="Century Gothic"/>
              </a:defRPr>
            </a:lvl1pPr>
            <a:lvl2pPr marL="0" marR="0" lvl="1" indent="0" algn="r" rtl="0">
              <a:spcBef>
                <a:spcPts val="0"/>
              </a:spcBef>
              <a:buNone/>
              <a:defRPr sz="1200">
                <a:solidFill>
                  <a:srgbClr val="888888"/>
                </a:solidFill>
                <a:latin typeface="Century Gothic"/>
                <a:ea typeface="Century Gothic"/>
                <a:cs typeface="Century Gothic"/>
                <a:sym typeface="Century Gothic"/>
              </a:defRPr>
            </a:lvl2pPr>
            <a:lvl3pPr marL="0" marR="0" lvl="2" indent="0" algn="r" rtl="0">
              <a:spcBef>
                <a:spcPts val="0"/>
              </a:spcBef>
              <a:buNone/>
              <a:defRPr sz="1200">
                <a:solidFill>
                  <a:srgbClr val="888888"/>
                </a:solidFill>
                <a:latin typeface="Century Gothic"/>
                <a:ea typeface="Century Gothic"/>
                <a:cs typeface="Century Gothic"/>
                <a:sym typeface="Century Gothic"/>
              </a:defRPr>
            </a:lvl3pPr>
            <a:lvl4pPr marL="0" marR="0" lvl="3" indent="0" algn="r" rtl="0">
              <a:spcBef>
                <a:spcPts val="0"/>
              </a:spcBef>
              <a:buNone/>
              <a:defRPr sz="1200">
                <a:solidFill>
                  <a:srgbClr val="888888"/>
                </a:solidFill>
                <a:latin typeface="Century Gothic"/>
                <a:ea typeface="Century Gothic"/>
                <a:cs typeface="Century Gothic"/>
                <a:sym typeface="Century Gothic"/>
              </a:defRPr>
            </a:lvl4pPr>
            <a:lvl5pPr marL="0" marR="0" lvl="4" indent="0" algn="r" rtl="0">
              <a:spcBef>
                <a:spcPts val="0"/>
              </a:spcBef>
              <a:buNone/>
              <a:defRPr sz="1200">
                <a:solidFill>
                  <a:srgbClr val="888888"/>
                </a:solidFill>
                <a:latin typeface="Century Gothic"/>
                <a:ea typeface="Century Gothic"/>
                <a:cs typeface="Century Gothic"/>
                <a:sym typeface="Century Gothic"/>
              </a:defRPr>
            </a:lvl5pPr>
            <a:lvl6pPr marL="0" marR="0" lvl="5" indent="0" algn="r" rtl="0">
              <a:spcBef>
                <a:spcPts val="0"/>
              </a:spcBef>
              <a:buNone/>
              <a:defRPr sz="1200">
                <a:solidFill>
                  <a:srgbClr val="888888"/>
                </a:solidFill>
                <a:latin typeface="Century Gothic"/>
                <a:ea typeface="Century Gothic"/>
                <a:cs typeface="Century Gothic"/>
                <a:sym typeface="Century Gothic"/>
              </a:defRPr>
            </a:lvl6pPr>
            <a:lvl7pPr marL="0" marR="0" lvl="6" indent="0" algn="r" rtl="0">
              <a:spcBef>
                <a:spcPts val="0"/>
              </a:spcBef>
              <a:buNone/>
              <a:defRPr sz="1200">
                <a:solidFill>
                  <a:srgbClr val="888888"/>
                </a:solidFill>
                <a:latin typeface="Century Gothic"/>
                <a:ea typeface="Century Gothic"/>
                <a:cs typeface="Century Gothic"/>
                <a:sym typeface="Century Gothic"/>
              </a:defRPr>
            </a:lvl7pPr>
            <a:lvl8pPr marL="0" marR="0" lvl="7" indent="0" algn="r" rtl="0">
              <a:spcBef>
                <a:spcPts val="0"/>
              </a:spcBef>
              <a:buNone/>
              <a:defRPr sz="1200">
                <a:solidFill>
                  <a:srgbClr val="888888"/>
                </a:solidFill>
                <a:latin typeface="Century Gothic"/>
                <a:ea typeface="Century Gothic"/>
                <a:cs typeface="Century Gothic"/>
                <a:sym typeface="Century Gothic"/>
              </a:defRPr>
            </a:lvl8pPr>
            <a:lvl9pPr marL="0" marR="0" lvl="8" indent="0" algn="r" rtl="0">
              <a:spcBef>
                <a:spcPts val="0"/>
              </a:spcBef>
              <a:buNone/>
              <a:defRPr sz="1200">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programmableweb.com/api/yatko-coronavirus-map-rest-api-v10https:/api.quarantine.country/api/v1/summary/lates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raw.githubusercontent.com/microsoft/Bing-COVID-19-Data/master/data/Bing-COVID19-Data.csv" TargetMode="External"/><Relationship Id="rId5" Type="http://schemas.openxmlformats.org/officeDocument/2006/relationships/hyperlink" Target="https://api.covid19api.com/countries" TargetMode="External"/><Relationship Id="rId4" Type="http://schemas.openxmlformats.org/officeDocument/2006/relationships/hyperlink" Target="https://api.covid19api.com/summar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2"/>
        <p:cNvGrpSpPr/>
        <p:nvPr/>
      </p:nvGrpSpPr>
      <p:grpSpPr>
        <a:xfrm>
          <a:off x="0" y="0"/>
          <a:ext cx="0" cy="0"/>
          <a:chOff x="0" y="0"/>
          <a:chExt cx="0" cy="0"/>
        </a:xfrm>
      </p:grpSpPr>
      <p:sp>
        <p:nvSpPr>
          <p:cNvPr id="263" name="Google Shape;263;p1"/>
          <p:cNvSpPr txBox="1">
            <a:spLocks noGrp="1"/>
          </p:cNvSpPr>
          <p:nvPr>
            <p:ph type="ctrTitle"/>
          </p:nvPr>
        </p:nvSpPr>
        <p:spPr>
          <a:xfrm>
            <a:off x="643468" y="643468"/>
            <a:ext cx="4620584" cy="339351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2"/>
              </a:buClr>
              <a:buSzPts val="4400"/>
              <a:buFont typeface="Century Gothic"/>
              <a:buNone/>
            </a:pPr>
            <a:r>
              <a:rPr lang="en-US" sz="4400" b="1" i="0"/>
              <a:t>COMP47250: </a:t>
            </a:r>
            <a:r>
              <a:rPr lang="en-US" sz="4400" b="1" i="0">
                <a:latin typeface="Times New Roman"/>
                <a:ea typeface="Times New Roman"/>
                <a:cs typeface="Times New Roman"/>
                <a:sym typeface="Times New Roman"/>
              </a:rPr>
              <a:t>Team Software Project</a:t>
            </a:r>
            <a:endParaRPr/>
          </a:p>
        </p:txBody>
      </p:sp>
      <p:sp>
        <p:nvSpPr>
          <p:cNvPr id="264" name="Google Shape;264;p1"/>
          <p:cNvSpPr txBox="1">
            <a:spLocks noGrp="1"/>
          </p:cNvSpPr>
          <p:nvPr>
            <p:ph type="subTitle" idx="1"/>
          </p:nvPr>
        </p:nvSpPr>
        <p:spPr>
          <a:xfrm>
            <a:off x="643467" y="5155660"/>
            <a:ext cx="4620584" cy="89751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600"/>
              <a:buNone/>
            </a:pPr>
            <a:r>
              <a:rPr lang="en-US" sz="2000" dirty="0">
                <a:latin typeface="Times New Roman"/>
                <a:ea typeface="Times New Roman"/>
                <a:cs typeface="Times New Roman"/>
                <a:sym typeface="Times New Roman"/>
              </a:rPr>
              <a:t>PRESENTATION 4 </a:t>
            </a:r>
            <a:endParaRPr dirty="0"/>
          </a:p>
          <a:p>
            <a:pPr marL="0" lvl="0" indent="0" algn="l" rtl="0">
              <a:lnSpc>
                <a:spcPct val="90000"/>
              </a:lnSpc>
              <a:spcBef>
                <a:spcPts val="1000"/>
              </a:spcBef>
              <a:spcAft>
                <a:spcPts val="0"/>
              </a:spcAft>
              <a:buSzPts val="1600"/>
              <a:buNone/>
            </a:pPr>
            <a:r>
              <a:rPr lang="en-US" sz="2000" dirty="0">
                <a:latin typeface="Times New Roman"/>
                <a:ea typeface="Times New Roman"/>
                <a:cs typeface="Times New Roman"/>
                <a:sym typeface="Times New Roman"/>
              </a:rPr>
              <a:t>6th JULY, 2020</a:t>
            </a:r>
            <a:endParaRPr dirty="0"/>
          </a:p>
        </p:txBody>
      </p:sp>
      <p:pic>
        <p:nvPicPr>
          <p:cNvPr id="265" name="Google Shape;265;p1" descr="Users"/>
          <p:cNvPicPr preferRelativeResize="0"/>
          <p:nvPr/>
        </p:nvPicPr>
        <p:blipFill rotWithShape="1">
          <a:blip r:embed="rId3">
            <a:alphaModFix/>
          </a:blip>
          <a:srcRect/>
          <a:stretch/>
        </p:blipFill>
        <p:spPr>
          <a:xfrm>
            <a:off x="6606253" y="957860"/>
            <a:ext cx="4942280" cy="494228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0"/>
        <p:cNvGrpSpPr/>
        <p:nvPr/>
      </p:nvGrpSpPr>
      <p:grpSpPr>
        <a:xfrm>
          <a:off x="0" y="0"/>
          <a:ext cx="0" cy="0"/>
          <a:chOff x="0" y="0"/>
          <a:chExt cx="0" cy="0"/>
        </a:xfrm>
      </p:grpSpPr>
      <p:sp>
        <p:nvSpPr>
          <p:cNvPr id="351" name="Google Shape;351;p1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2"/>
              </a:buClr>
              <a:buSzPts val="4200"/>
              <a:buFont typeface="Times New Roman"/>
              <a:buNone/>
            </a:pPr>
            <a:r>
              <a:rPr lang="en-US">
                <a:latin typeface="Times New Roman"/>
                <a:ea typeface="Times New Roman"/>
                <a:cs typeface="Times New Roman"/>
                <a:sym typeface="Times New Roman"/>
              </a:rPr>
              <a:t>Team Management </a:t>
            </a:r>
            <a:endParaRPr/>
          </a:p>
        </p:txBody>
      </p:sp>
      <p:sp>
        <p:nvSpPr>
          <p:cNvPr id="352" name="Google Shape;352;p10"/>
          <p:cNvSpPr txBox="1">
            <a:spLocks noGrp="1"/>
          </p:cNvSpPr>
          <p:nvPr>
            <p:ph type="body" idx="1"/>
          </p:nvPr>
        </p:nvSpPr>
        <p:spPr>
          <a:xfrm>
            <a:off x="169683" y="1404595"/>
            <a:ext cx="6551628" cy="511875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Font typeface="Noto Sans Symbols"/>
              <a:buChar char="❑"/>
            </a:pPr>
            <a:r>
              <a:rPr lang="en-US">
                <a:latin typeface="Times New Roman"/>
                <a:ea typeface="Times New Roman"/>
                <a:cs typeface="Times New Roman"/>
                <a:sym typeface="Times New Roman"/>
              </a:rPr>
              <a:t>Team progress managed by Sumit and Aditya:</a:t>
            </a:r>
            <a:endParaRPr/>
          </a:p>
          <a:p>
            <a:pPr marL="342900" lvl="0" indent="-342900" algn="l" rtl="0">
              <a:spcBef>
                <a:spcPts val="1000"/>
              </a:spcBef>
              <a:spcAft>
                <a:spcPts val="0"/>
              </a:spcAft>
              <a:buSzPts val="1600"/>
              <a:buFont typeface="Noto Sans Symbols"/>
              <a:buChar char="❑"/>
            </a:pPr>
            <a:r>
              <a:rPr lang="en-US">
                <a:latin typeface="Times New Roman"/>
                <a:ea typeface="Times New Roman"/>
                <a:cs typeface="Times New Roman"/>
                <a:sym typeface="Times New Roman"/>
              </a:rPr>
              <a:t>Shared google drive folder which contains all the different folders for each team consisting of basically all of the data cumulated at one place for enhanced availability and accessibility, including the log of each MOM and documenting the progress of the team at each stage.</a:t>
            </a:r>
            <a:endParaRPr>
              <a:latin typeface="Times New Roman"/>
              <a:ea typeface="Times New Roman"/>
              <a:cs typeface="Times New Roman"/>
              <a:sym typeface="Times New Roman"/>
            </a:endParaRPr>
          </a:p>
          <a:p>
            <a:pPr marL="342900" lvl="0" indent="-342900" algn="l" rtl="0">
              <a:spcBef>
                <a:spcPts val="1000"/>
              </a:spcBef>
              <a:spcAft>
                <a:spcPts val="0"/>
              </a:spcAft>
              <a:buSzPts val="1600"/>
              <a:buFont typeface="Noto Sans Symbols"/>
              <a:buChar char="❑"/>
            </a:pPr>
            <a:r>
              <a:rPr lang="en-US">
                <a:latin typeface="Times New Roman"/>
                <a:ea typeface="Times New Roman"/>
                <a:cs typeface="Times New Roman"/>
                <a:sym typeface="Times New Roman"/>
              </a:rPr>
              <a:t>Conducting daily meetings via </a:t>
            </a:r>
            <a:r>
              <a:rPr lang="en-US" b="1">
                <a:latin typeface="Times New Roman"/>
                <a:ea typeface="Times New Roman"/>
                <a:cs typeface="Times New Roman"/>
                <a:sym typeface="Times New Roman"/>
              </a:rPr>
              <a:t>Google Meet </a:t>
            </a:r>
            <a:r>
              <a:rPr lang="en-US">
                <a:latin typeface="Times New Roman"/>
                <a:ea typeface="Times New Roman"/>
                <a:cs typeface="Times New Roman"/>
                <a:sym typeface="Times New Roman"/>
              </a:rPr>
              <a:t>and logging MOM of each meeting</a:t>
            </a:r>
            <a:endParaRPr/>
          </a:p>
          <a:p>
            <a:pPr marL="342900" lvl="0" indent="-342900" algn="l" rtl="0">
              <a:spcBef>
                <a:spcPts val="1000"/>
              </a:spcBef>
              <a:spcAft>
                <a:spcPts val="0"/>
              </a:spcAft>
              <a:buSzPts val="1600"/>
              <a:buFont typeface="Noto Sans Symbols"/>
              <a:buChar char="❑"/>
            </a:pPr>
            <a:r>
              <a:rPr lang="en-US">
                <a:latin typeface="Times New Roman"/>
                <a:ea typeface="Times New Roman"/>
                <a:cs typeface="Times New Roman"/>
                <a:sym typeface="Times New Roman"/>
              </a:rPr>
              <a:t>We’re using </a:t>
            </a:r>
            <a:r>
              <a:rPr lang="en-US" b="1">
                <a:latin typeface="Times New Roman"/>
                <a:ea typeface="Times New Roman"/>
                <a:cs typeface="Times New Roman"/>
                <a:sym typeface="Times New Roman"/>
              </a:rPr>
              <a:t>Jira to </a:t>
            </a:r>
            <a:r>
              <a:rPr lang="en-US">
                <a:latin typeface="Times New Roman"/>
                <a:ea typeface="Times New Roman"/>
                <a:cs typeface="Times New Roman"/>
                <a:sym typeface="Times New Roman"/>
              </a:rPr>
              <a:t>outline each team member’s work, define sprints, plan the work to be done and the corresponding deadlines for them.</a:t>
            </a:r>
            <a:endParaRPr/>
          </a:p>
          <a:p>
            <a:pPr marL="342900" lvl="0" indent="-342900" algn="just" rtl="0">
              <a:spcBef>
                <a:spcPts val="1000"/>
              </a:spcBef>
              <a:spcAft>
                <a:spcPts val="0"/>
              </a:spcAft>
              <a:buSzPts val="1600"/>
              <a:buFont typeface="Noto Sans Symbols"/>
              <a:buChar char="❑"/>
            </a:pPr>
            <a:r>
              <a:rPr lang="en-US">
                <a:latin typeface="Times New Roman"/>
                <a:ea typeface="Times New Roman"/>
                <a:cs typeface="Times New Roman"/>
                <a:sym typeface="Times New Roman"/>
              </a:rPr>
              <a:t>Just to give you a gist, you can see on the right; our Jira board with tasks allocated and our shared folder on Google Drive.</a:t>
            </a:r>
            <a:endParaRPr/>
          </a:p>
        </p:txBody>
      </p:sp>
      <p:pic>
        <p:nvPicPr>
          <p:cNvPr id="353" name="Google Shape;353;p10"/>
          <p:cNvPicPr preferRelativeResize="0"/>
          <p:nvPr/>
        </p:nvPicPr>
        <p:blipFill rotWithShape="1">
          <a:blip r:embed="rId4">
            <a:alphaModFix/>
          </a:blip>
          <a:srcRect l="19674" t="19969" r="32387" b="11192"/>
          <a:stretch/>
        </p:blipFill>
        <p:spPr>
          <a:xfrm>
            <a:off x="6872300" y="3786750"/>
            <a:ext cx="4600123" cy="2736601"/>
          </a:xfrm>
          <a:prstGeom prst="rect">
            <a:avLst/>
          </a:prstGeom>
          <a:noFill/>
          <a:ln>
            <a:noFill/>
          </a:ln>
        </p:spPr>
      </p:pic>
      <p:pic>
        <p:nvPicPr>
          <p:cNvPr id="354" name="Google Shape;354;p10"/>
          <p:cNvPicPr preferRelativeResize="0"/>
          <p:nvPr/>
        </p:nvPicPr>
        <p:blipFill rotWithShape="1">
          <a:blip r:embed="rId5">
            <a:alphaModFix/>
          </a:blip>
          <a:srcRect l="31563" t="28612" r="18769" b="24780"/>
          <a:stretch/>
        </p:blipFill>
        <p:spPr>
          <a:xfrm>
            <a:off x="6873700" y="897750"/>
            <a:ext cx="4600125" cy="2736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1"/>
          <p:cNvSpPr txBox="1">
            <a:spLocks noGrp="1"/>
          </p:cNvSpPr>
          <p:nvPr>
            <p:ph type="title"/>
          </p:nvPr>
        </p:nvSpPr>
        <p:spPr>
          <a:xfrm>
            <a:off x="358219" y="452719"/>
            <a:ext cx="9692615" cy="2542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2800"/>
              <a:buFont typeface="Times New Roman"/>
              <a:buNone/>
            </a:pPr>
            <a:r>
              <a:rPr lang="en-US" sz="2800">
                <a:latin typeface="Times New Roman"/>
                <a:ea typeface="Times New Roman"/>
                <a:cs typeface="Times New Roman"/>
                <a:sym typeface="Times New Roman"/>
              </a:rPr>
              <a:t>Progress So Far..</a:t>
            </a:r>
            <a:endParaRPr/>
          </a:p>
        </p:txBody>
      </p:sp>
      <p:sp>
        <p:nvSpPr>
          <p:cNvPr id="360" name="Google Shape;360;p11"/>
          <p:cNvSpPr txBox="1">
            <a:spLocks noGrp="1"/>
          </p:cNvSpPr>
          <p:nvPr>
            <p:ph type="body" idx="1"/>
          </p:nvPr>
        </p:nvSpPr>
        <p:spPr>
          <a:xfrm>
            <a:off x="358219" y="1046375"/>
            <a:ext cx="10369483" cy="527901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480"/>
              <a:buNone/>
            </a:pPr>
            <a:r>
              <a:rPr lang="en-US" sz="1850" b="1" u="sng" dirty="0">
                <a:latin typeface="Times New Roman"/>
                <a:ea typeface="Times New Roman"/>
                <a:cs typeface="Times New Roman"/>
                <a:sym typeface="Times New Roman"/>
              </a:rPr>
              <a:t>Front-End</a:t>
            </a:r>
            <a:endParaRPr sz="1850" dirty="0">
              <a:latin typeface="Times New Roman"/>
              <a:ea typeface="Times New Roman"/>
              <a:cs typeface="Times New Roman"/>
              <a:sym typeface="Times New Roman"/>
            </a:endParaRPr>
          </a:p>
          <a:p>
            <a:pPr marL="342900" lvl="0" indent="-342900" algn="l" rtl="0">
              <a:lnSpc>
                <a:spcPct val="90000"/>
              </a:lnSpc>
              <a:spcBef>
                <a:spcPts val="1000"/>
              </a:spcBef>
              <a:spcAft>
                <a:spcPts val="0"/>
              </a:spcAft>
              <a:buSzPts val="1480"/>
              <a:buFont typeface="Noto Sans Symbols"/>
              <a:buChar char="✔"/>
            </a:pPr>
            <a:r>
              <a:rPr lang="en-US" sz="1850" dirty="0">
                <a:latin typeface="Times New Roman"/>
                <a:ea typeface="Times New Roman"/>
                <a:cs typeface="Times New Roman"/>
                <a:sym typeface="Times New Roman"/>
              </a:rPr>
              <a:t>Reviewing the main </a:t>
            </a:r>
            <a:r>
              <a:rPr lang="en-US" sz="1850" dirty="0" err="1">
                <a:latin typeface="Times New Roman"/>
                <a:ea typeface="Times New Roman"/>
                <a:cs typeface="Times New Roman"/>
                <a:sym typeface="Times New Roman"/>
              </a:rPr>
              <a:t>colour</a:t>
            </a:r>
            <a:r>
              <a:rPr lang="en-US" sz="1850" dirty="0">
                <a:latin typeface="Times New Roman"/>
                <a:ea typeface="Times New Roman"/>
                <a:cs typeface="Times New Roman"/>
                <a:sym typeface="Times New Roman"/>
              </a:rPr>
              <a:t> themes and the </a:t>
            </a:r>
            <a:r>
              <a:rPr lang="en-US" sz="1850" dirty="0" err="1">
                <a:latin typeface="Times New Roman"/>
                <a:ea typeface="Times New Roman"/>
                <a:cs typeface="Times New Roman"/>
                <a:sym typeface="Times New Roman"/>
              </a:rPr>
              <a:t>colour</a:t>
            </a:r>
            <a:r>
              <a:rPr lang="en-US" sz="1850" dirty="0">
                <a:latin typeface="Times New Roman"/>
                <a:ea typeface="Times New Roman"/>
                <a:cs typeface="Times New Roman"/>
                <a:sym typeface="Times New Roman"/>
              </a:rPr>
              <a:t> palette for visualizations.</a:t>
            </a:r>
            <a:endParaRPr dirty="0"/>
          </a:p>
          <a:p>
            <a:pPr marL="342900" lvl="0" indent="-342900" algn="l" rtl="0">
              <a:lnSpc>
                <a:spcPct val="90000"/>
              </a:lnSpc>
              <a:spcBef>
                <a:spcPts val="1000"/>
              </a:spcBef>
              <a:spcAft>
                <a:spcPts val="0"/>
              </a:spcAft>
              <a:buSzPts val="1480"/>
              <a:buFont typeface="Noto Sans Symbols"/>
              <a:buChar char="✔"/>
            </a:pPr>
            <a:r>
              <a:rPr lang="en-US" sz="1850" dirty="0">
                <a:latin typeface="Times New Roman"/>
                <a:ea typeface="Times New Roman"/>
                <a:cs typeface="Times New Roman"/>
                <a:sym typeface="Times New Roman"/>
              </a:rPr>
              <a:t>Clean the front-end of the web application design and structuring the layout of the pages accordingly.</a:t>
            </a:r>
          </a:p>
          <a:p>
            <a:pPr marL="342900" lvl="0" indent="-342900" algn="l" rtl="0">
              <a:lnSpc>
                <a:spcPct val="90000"/>
              </a:lnSpc>
              <a:spcBef>
                <a:spcPts val="1000"/>
              </a:spcBef>
              <a:spcAft>
                <a:spcPts val="0"/>
              </a:spcAft>
              <a:buSzPts val="1480"/>
              <a:buFont typeface="Noto Sans Symbols"/>
              <a:buChar char="✔"/>
            </a:pPr>
            <a:r>
              <a:rPr lang="en-US" sz="1850" dirty="0">
                <a:latin typeface="Times New Roman"/>
                <a:cs typeface="Times New Roman"/>
                <a:sym typeface="Times New Roman"/>
              </a:rPr>
              <a:t>Researching potential features for better UX</a:t>
            </a:r>
            <a:endParaRPr dirty="0"/>
          </a:p>
          <a:p>
            <a:pPr marL="0" lvl="0" indent="0" algn="l" rtl="0">
              <a:lnSpc>
                <a:spcPct val="90000"/>
              </a:lnSpc>
              <a:spcBef>
                <a:spcPts val="1000"/>
              </a:spcBef>
              <a:spcAft>
                <a:spcPts val="0"/>
              </a:spcAft>
              <a:buSzPts val="1480"/>
              <a:buNone/>
            </a:pPr>
            <a:endParaRPr sz="1850" dirty="0">
              <a:latin typeface="Times New Roman"/>
              <a:ea typeface="Times New Roman"/>
              <a:cs typeface="Times New Roman"/>
              <a:sym typeface="Times New Roman"/>
            </a:endParaRPr>
          </a:p>
          <a:p>
            <a:pPr marL="0" lvl="0" indent="0" algn="l" rtl="0">
              <a:lnSpc>
                <a:spcPct val="90000"/>
              </a:lnSpc>
              <a:spcBef>
                <a:spcPts val="1000"/>
              </a:spcBef>
              <a:spcAft>
                <a:spcPts val="0"/>
              </a:spcAft>
              <a:buSzPts val="1480"/>
              <a:buNone/>
            </a:pPr>
            <a:r>
              <a:rPr lang="en-US" sz="1850" b="1" u="sng" dirty="0">
                <a:latin typeface="Times New Roman"/>
                <a:ea typeface="Times New Roman"/>
                <a:cs typeface="Times New Roman"/>
                <a:sym typeface="Times New Roman"/>
              </a:rPr>
              <a:t>Data</a:t>
            </a:r>
            <a:endParaRPr dirty="0"/>
          </a:p>
          <a:p>
            <a:pPr marL="342900" lvl="0" indent="-342900" algn="just" rtl="0">
              <a:lnSpc>
                <a:spcPct val="90000"/>
              </a:lnSpc>
              <a:spcBef>
                <a:spcPts val="1000"/>
              </a:spcBef>
              <a:spcAft>
                <a:spcPts val="0"/>
              </a:spcAft>
              <a:buSzPts val="1480"/>
              <a:buFont typeface="Noto Sans Symbols"/>
              <a:buChar char="✔"/>
            </a:pPr>
            <a:r>
              <a:rPr lang="en-US" sz="1850" dirty="0">
                <a:latin typeface="Times New Roman"/>
                <a:ea typeface="Times New Roman"/>
                <a:cs typeface="Times New Roman"/>
                <a:sym typeface="Times New Roman"/>
              </a:rPr>
              <a:t> Researched/Finalized the potential 2</a:t>
            </a:r>
            <a:r>
              <a:rPr lang="en-US" sz="1850" baseline="30000" dirty="0">
                <a:latin typeface="Times New Roman"/>
                <a:ea typeface="Times New Roman"/>
                <a:cs typeface="Times New Roman"/>
                <a:sym typeface="Times New Roman"/>
              </a:rPr>
              <a:t>nd</a:t>
            </a:r>
            <a:r>
              <a:rPr lang="en-US" sz="1850" dirty="0">
                <a:latin typeface="Times New Roman"/>
                <a:ea typeface="Times New Roman"/>
                <a:cs typeface="Times New Roman"/>
                <a:sym typeface="Times New Roman"/>
              </a:rPr>
              <a:t> API to use (main focus on the John Hopkins API, with </a:t>
            </a:r>
            <a:r>
              <a:rPr lang="en-US" sz="1850" dirty="0" err="1">
                <a:latin typeface="Times New Roman"/>
                <a:ea typeface="Times New Roman"/>
                <a:cs typeface="Times New Roman"/>
                <a:sym typeface="Times New Roman"/>
              </a:rPr>
              <a:t>Yatko</a:t>
            </a:r>
            <a:r>
              <a:rPr lang="en-US" sz="1850" dirty="0">
                <a:latin typeface="Times New Roman"/>
                <a:ea typeface="Times New Roman"/>
                <a:cs typeface="Times New Roman"/>
                <a:sym typeface="Times New Roman"/>
              </a:rPr>
              <a:t> as second)</a:t>
            </a:r>
            <a:endParaRPr dirty="0"/>
          </a:p>
          <a:p>
            <a:pPr marL="342900" lvl="0" indent="-342900" algn="just" rtl="0">
              <a:lnSpc>
                <a:spcPct val="90000"/>
              </a:lnSpc>
              <a:spcBef>
                <a:spcPts val="1000"/>
              </a:spcBef>
              <a:spcAft>
                <a:spcPts val="0"/>
              </a:spcAft>
              <a:buSzPts val="1480"/>
              <a:buFont typeface="Noto Sans Symbols"/>
              <a:buChar char="✔"/>
            </a:pPr>
            <a:r>
              <a:rPr lang="en-US" sz="1850" dirty="0">
                <a:latin typeface="Times New Roman"/>
                <a:ea typeface="Times New Roman"/>
                <a:cs typeface="Times New Roman"/>
                <a:sym typeface="Times New Roman"/>
              </a:rPr>
              <a:t> Scripts written for the collection of raw data from the desired sources (CSV format).</a:t>
            </a:r>
          </a:p>
          <a:p>
            <a:pPr marL="342900" lvl="0" indent="-342900" algn="just" rtl="0">
              <a:lnSpc>
                <a:spcPct val="90000"/>
              </a:lnSpc>
              <a:spcBef>
                <a:spcPts val="1000"/>
              </a:spcBef>
              <a:spcAft>
                <a:spcPts val="0"/>
              </a:spcAft>
              <a:buSzPts val="1480"/>
              <a:buFont typeface="Noto Sans Symbols"/>
              <a:buChar char="✔"/>
            </a:pPr>
            <a:r>
              <a:rPr lang="en-GB" sz="2000" dirty="0">
                <a:latin typeface="Times New Roman"/>
                <a:cs typeface="Times New Roman"/>
                <a:sym typeface="Times New Roman"/>
              </a:rPr>
              <a:t>Integration of the summary data from both the API and the final merged Dataset set for each country which will be later used in the visualization.</a:t>
            </a:r>
            <a:endParaRPr lang="en-GB" sz="1800" dirty="0"/>
          </a:p>
          <a:p>
            <a:pPr marL="0" lvl="0" indent="0" algn="l" rtl="0">
              <a:lnSpc>
                <a:spcPct val="90000"/>
              </a:lnSpc>
              <a:spcBef>
                <a:spcPts val="1000"/>
              </a:spcBef>
              <a:spcAft>
                <a:spcPts val="0"/>
              </a:spcAft>
              <a:buSzPts val="1480"/>
              <a:buNone/>
            </a:pPr>
            <a:r>
              <a:rPr lang="en-US" sz="1850" dirty="0">
                <a:latin typeface="Times New Roman"/>
                <a:ea typeface="Times New Roman"/>
                <a:cs typeface="Times New Roman"/>
                <a:sym typeface="Times New Roman"/>
              </a:rPr>
              <a:t>	</a:t>
            </a:r>
            <a:endParaRPr lang="en-GB" dirty="0"/>
          </a:p>
          <a:p>
            <a:pPr marL="0" lvl="0" indent="0" algn="l" rtl="0">
              <a:lnSpc>
                <a:spcPct val="90000"/>
              </a:lnSpc>
              <a:spcBef>
                <a:spcPts val="1000"/>
              </a:spcBef>
              <a:spcAft>
                <a:spcPts val="0"/>
              </a:spcAft>
              <a:buSzPts val="1480"/>
              <a:buNone/>
            </a:pPr>
            <a:r>
              <a:rPr lang="en-GB" sz="1850" b="1" u="sng" dirty="0">
                <a:latin typeface="Times New Roman"/>
                <a:ea typeface="Times New Roman"/>
                <a:cs typeface="Times New Roman"/>
                <a:sym typeface="Times New Roman"/>
              </a:rPr>
              <a:t>Test Evaluation Scripts</a:t>
            </a:r>
            <a:endParaRPr lang="en-GB" dirty="0"/>
          </a:p>
          <a:p>
            <a:pPr marL="342900" lvl="0" indent="-342900" algn="l" rtl="0">
              <a:lnSpc>
                <a:spcPct val="90000"/>
              </a:lnSpc>
              <a:spcBef>
                <a:spcPts val="1000"/>
              </a:spcBef>
              <a:spcAft>
                <a:spcPts val="0"/>
              </a:spcAft>
              <a:buSzPts val="1480"/>
              <a:buFont typeface="Noto Sans Symbols"/>
              <a:buChar char="✔"/>
            </a:pPr>
            <a:r>
              <a:rPr lang="en-GB" sz="1850" dirty="0">
                <a:latin typeface="Times New Roman"/>
                <a:ea typeface="Times New Roman"/>
                <a:cs typeface="Times New Roman"/>
                <a:sym typeface="Times New Roman"/>
              </a:rPr>
              <a:t>Creation of a User Test Case script template and a peer review template.</a:t>
            </a:r>
            <a:endParaRPr lang="en-GB" dirty="0"/>
          </a:p>
          <a:p>
            <a:pPr marL="342900" lvl="0" indent="-248920" algn="l" rtl="0">
              <a:lnSpc>
                <a:spcPct val="90000"/>
              </a:lnSpc>
              <a:spcBef>
                <a:spcPts val="1000"/>
              </a:spcBef>
              <a:spcAft>
                <a:spcPts val="0"/>
              </a:spcAft>
              <a:buSzPts val="1480"/>
              <a:buFont typeface="Noto Sans Symbols"/>
              <a:buNone/>
            </a:pPr>
            <a:endParaRPr lang="en-GB" sz="1850" dirty="0">
              <a:latin typeface="Times New Roman"/>
              <a:ea typeface="Times New Roman"/>
              <a:cs typeface="Times New Roman"/>
              <a:sym typeface="Times New Roman"/>
            </a:endParaRPr>
          </a:p>
          <a:p>
            <a:pPr marL="342900" lvl="0" indent="-248920" algn="l" rtl="0">
              <a:lnSpc>
                <a:spcPct val="90000"/>
              </a:lnSpc>
              <a:spcBef>
                <a:spcPts val="1000"/>
              </a:spcBef>
              <a:spcAft>
                <a:spcPts val="0"/>
              </a:spcAft>
              <a:buSzPts val="1480"/>
              <a:buFont typeface="Noto Sans Symbols"/>
              <a:buNone/>
            </a:pPr>
            <a:endParaRPr lang="en-GB" sz="1850" dirty="0">
              <a:latin typeface="Times New Roman"/>
              <a:ea typeface="Times New Roman"/>
              <a:cs typeface="Times New Roman"/>
              <a:sym typeface="Times New Roman"/>
            </a:endParaRPr>
          </a:p>
          <a:p>
            <a:pPr marL="342900" lvl="0" indent="-248920" algn="l" rtl="0">
              <a:lnSpc>
                <a:spcPct val="90000"/>
              </a:lnSpc>
              <a:spcBef>
                <a:spcPts val="1000"/>
              </a:spcBef>
              <a:spcAft>
                <a:spcPts val="0"/>
              </a:spcAft>
              <a:buSzPts val="1480"/>
              <a:buFont typeface="Noto Sans Symbols"/>
              <a:buNone/>
            </a:pPr>
            <a:endParaRPr sz="1850" dirty="0">
              <a:latin typeface="Times New Roman"/>
              <a:ea typeface="Times New Roman"/>
              <a:cs typeface="Times New Roman"/>
              <a:sym typeface="Times New Roman"/>
            </a:endParaRPr>
          </a:p>
          <a:p>
            <a:pPr marL="342900" lvl="0" indent="-248920" algn="l" rtl="0">
              <a:lnSpc>
                <a:spcPct val="90000"/>
              </a:lnSpc>
              <a:spcBef>
                <a:spcPts val="1000"/>
              </a:spcBef>
              <a:spcAft>
                <a:spcPts val="0"/>
              </a:spcAft>
              <a:buSzPts val="1480"/>
              <a:buFont typeface="Noto Sans Symbols"/>
              <a:buNone/>
            </a:pPr>
            <a:endParaRPr sz="1850" dirty="0">
              <a:latin typeface="Times New Roman"/>
              <a:ea typeface="Times New Roman"/>
              <a:cs typeface="Times New Roman"/>
              <a:sym typeface="Times New Roman"/>
            </a:endParaRPr>
          </a:p>
          <a:p>
            <a:pPr marL="342900" lvl="0" indent="-248920" algn="l" rtl="0">
              <a:lnSpc>
                <a:spcPct val="90000"/>
              </a:lnSpc>
              <a:spcBef>
                <a:spcPts val="1000"/>
              </a:spcBef>
              <a:spcAft>
                <a:spcPts val="0"/>
              </a:spcAft>
              <a:buSzPts val="1480"/>
              <a:buFont typeface="Noto Sans Symbols"/>
              <a:buNone/>
            </a:pPr>
            <a:endParaRPr sz="1850" dirty="0">
              <a:latin typeface="Times New Roman"/>
              <a:ea typeface="Times New Roman"/>
              <a:cs typeface="Times New Roman"/>
              <a:sym typeface="Times New Roman"/>
            </a:endParaRPr>
          </a:p>
          <a:p>
            <a:pPr marL="342900" lvl="0" indent="-248920" algn="l" rtl="0">
              <a:lnSpc>
                <a:spcPct val="90000"/>
              </a:lnSpc>
              <a:spcBef>
                <a:spcPts val="1000"/>
              </a:spcBef>
              <a:spcAft>
                <a:spcPts val="0"/>
              </a:spcAft>
              <a:buSzPts val="1480"/>
              <a:buFont typeface="Noto Sans Symbols"/>
              <a:buNone/>
            </a:pPr>
            <a:endParaRPr sz="1850" dirty="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2"/>
          <p:cNvSpPr txBox="1">
            <a:spLocks noGrp="1"/>
          </p:cNvSpPr>
          <p:nvPr>
            <p:ph type="body" idx="1"/>
          </p:nvPr>
        </p:nvSpPr>
        <p:spPr>
          <a:xfrm>
            <a:off x="245098" y="443060"/>
            <a:ext cx="10354076" cy="58692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endParaRPr b="1" u="sng" dirty="0">
              <a:latin typeface="Times New Roman"/>
              <a:ea typeface="Times New Roman"/>
              <a:cs typeface="Times New Roman"/>
              <a:sym typeface="Times New Roman"/>
            </a:endParaRPr>
          </a:p>
          <a:p>
            <a:pPr marL="0" lvl="0" indent="0" algn="l" rtl="0">
              <a:spcBef>
                <a:spcPts val="1000"/>
              </a:spcBef>
              <a:spcAft>
                <a:spcPts val="0"/>
              </a:spcAft>
              <a:buSzPts val="1600"/>
              <a:buNone/>
            </a:pPr>
            <a:r>
              <a:rPr lang="en-US" b="1" u="sng" dirty="0">
                <a:latin typeface="Times New Roman"/>
                <a:ea typeface="Times New Roman"/>
                <a:cs typeface="Times New Roman"/>
                <a:sym typeface="Times New Roman"/>
              </a:rPr>
              <a:t>Cloud Architecture</a:t>
            </a:r>
            <a:endParaRPr dirty="0"/>
          </a:p>
          <a:p>
            <a:pPr marL="342900" lvl="0" indent="-342900" algn="l" rtl="0">
              <a:spcBef>
                <a:spcPts val="1000"/>
              </a:spcBef>
              <a:spcAft>
                <a:spcPts val="0"/>
              </a:spcAft>
              <a:buSzPts val="1600"/>
              <a:buFont typeface="Noto Sans Symbols"/>
              <a:buChar char="✔"/>
            </a:pPr>
            <a:r>
              <a:rPr lang="en-GB" dirty="0">
                <a:latin typeface="Times New Roman"/>
                <a:ea typeface="Times New Roman"/>
                <a:cs typeface="Times New Roman"/>
                <a:sym typeface="Times New Roman"/>
              </a:rPr>
              <a:t>Created basic pipelines to connect the file system with the data lake</a:t>
            </a:r>
            <a:r>
              <a:rPr lang="en-US" dirty="0">
                <a:latin typeface="Times New Roman"/>
                <a:ea typeface="Times New Roman"/>
                <a:cs typeface="Times New Roman"/>
                <a:sym typeface="Times New Roman"/>
              </a:rPr>
              <a:t>.</a:t>
            </a:r>
            <a:endParaRPr dirty="0"/>
          </a:p>
          <a:p>
            <a:pPr marL="342900" lvl="0" indent="-342900" algn="l" rtl="0">
              <a:spcBef>
                <a:spcPts val="1000"/>
              </a:spcBef>
              <a:spcAft>
                <a:spcPts val="0"/>
              </a:spcAft>
              <a:buSzPts val="1600"/>
              <a:buFont typeface="Noto Sans Symbols"/>
              <a:buChar char="✔"/>
            </a:pPr>
            <a:r>
              <a:rPr lang="en-US" dirty="0">
                <a:latin typeface="Times New Roman"/>
                <a:ea typeface="Times New Roman"/>
                <a:cs typeface="Times New Roman"/>
                <a:sym typeface="Times New Roman"/>
              </a:rPr>
              <a:t>Creating dummy scripts and triggering them using data factory pipelines.</a:t>
            </a:r>
            <a:endParaRPr dirty="0"/>
          </a:p>
          <a:p>
            <a:pPr marL="342900" lvl="0" indent="-342900" algn="l" rtl="0">
              <a:spcBef>
                <a:spcPts val="1000"/>
              </a:spcBef>
              <a:spcAft>
                <a:spcPts val="0"/>
              </a:spcAft>
              <a:buSzPts val="1600"/>
              <a:buFont typeface="Noto Sans Symbols"/>
              <a:buChar char="✔"/>
            </a:pPr>
            <a:r>
              <a:rPr lang="en-GB" dirty="0">
                <a:latin typeface="Times New Roman"/>
                <a:ea typeface="Times New Roman"/>
                <a:cs typeface="Times New Roman"/>
                <a:sym typeface="Times New Roman"/>
              </a:rPr>
              <a:t>Based on the research on which platform is best suited for the project between AWS and Azure, we are considering the possibility of using azure given the ease of use of the platform.</a:t>
            </a:r>
          </a:p>
          <a:p>
            <a:pPr marL="342900" lvl="0" indent="-342900" algn="l" rtl="0">
              <a:spcBef>
                <a:spcPts val="1000"/>
              </a:spcBef>
              <a:spcAft>
                <a:spcPts val="0"/>
              </a:spcAft>
              <a:buSzPts val="1600"/>
              <a:buFont typeface="Noto Sans Symbols"/>
              <a:buChar char="✔"/>
            </a:pPr>
            <a:endParaRPr b="1" u="sng" dirty="0">
              <a:latin typeface="Times New Roman"/>
              <a:ea typeface="Times New Roman"/>
              <a:cs typeface="Times New Roman"/>
              <a:sym typeface="Times New Roman"/>
            </a:endParaRPr>
          </a:p>
          <a:p>
            <a:pPr marL="0" lvl="0" indent="0" algn="l" rtl="0">
              <a:spcBef>
                <a:spcPts val="1000"/>
              </a:spcBef>
              <a:spcAft>
                <a:spcPts val="0"/>
              </a:spcAft>
              <a:buSzPts val="1600"/>
              <a:buNone/>
            </a:pPr>
            <a:r>
              <a:rPr lang="en-US" b="1" u="sng" dirty="0">
                <a:latin typeface="Times New Roman"/>
                <a:ea typeface="Times New Roman"/>
                <a:cs typeface="Times New Roman"/>
                <a:sym typeface="Times New Roman"/>
              </a:rPr>
              <a:t>Django Framework</a:t>
            </a:r>
            <a:endParaRPr dirty="0"/>
          </a:p>
          <a:p>
            <a:pPr marL="342900" lvl="0" indent="-342900" algn="l" rtl="0">
              <a:spcBef>
                <a:spcPts val="1000"/>
              </a:spcBef>
              <a:spcAft>
                <a:spcPts val="0"/>
              </a:spcAft>
              <a:buSzPts val="1600"/>
              <a:buFont typeface="Noto Sans Symbols"/>
              <a:buChar char="✔"/>
            </a:pPr>
            <a:r>
              <a:rPr lang="en-GB" dirty="0">
                <a:latin typeface="Times New Roman"/>
                <a:ea typeface="Times New Roman"/>
                <a:cs typeface="Times New Roman"/>
                <a:sym typeface="Times New Roman"/>
              </a:rPr>
              <a:t>Review LEX API, to identify constraints and capabilities in full</a:t>
            </a:r>
          </a:p>
          <a:p>
            <a:pPr marL="342900" lvl="0" indent="-342900" algn="l" rtl="0">
              <a:spcBef>
                <a:spcPts val="1000"/>
              </a:spcBef>
              <a:spcAft>
                <a:spcPts val="0"/>
              </a:spcAft>
              <a:buSzPts val="1600"/>
              <a:buFont typeface="Noto Sans Symbols"/>
              <a:buChar char="✔"/>
            </a:pPr>
            <a:r>
              <a:rPr lang="en-GB" dirty="0">
                <a:latin typeface="Times New Roman"/>
                <a:ea typeface="Times New Roman"/>
                <a:cs typeface="Times New Roman"/>
                <a:sym typeface="Times New Roman"/>
              </a:rPr>
              <a:t>Reorganise the structure to narrow the scope of the queries that is aimed to be fulfilled.</a:t>
            </a:r>
          </a:p>
          <a:p>
            <a:pPr marL="342900" lvl="0" indent="-342900" algn="l" rtl="0">
              <a:spcBef>
                <a:spcPts val="1000"/>
              </a:spcBef>
              <a:spcAft>
                <a:spcPts val="0"/>
              </a:spcAft>
              <a:buSzPts val="1600"/>
              <a:buFont typeface="Noto Sans Symbols"/>
              <a:buChar char="✔"/>
            </a:pPr>
            <a:r>
              <a:rPr lang="en-GB" dirty="0">
                <a:latin typeface="Times New Roman"/>
                <a:ea typeface="Times New Roman"/>
                <a:cs typeface="Times New Roman"/>
                <a:sym typeface="Times New Roman"/>
              </a:rPr>
              <a:t>Prepare for development of a user intent for deployment from start to finish.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9"/>
        <p:cNvGrpSpPr/>
        <p:nvPr/>
      </p:nvGrpSpPr>
      <p:grpSpPr>
        <a:xfrm>
          <a:off x="0" y="0"/>
          <a:ext cx="0" cy="0"/>
          <a:chOff x="0" y="0"/>
          <a:chExt cx="0" cy="0"/>
        </a:xfrm>
      </p:grpSpPr>
      <p:pic>
        <p:nvPicPr>
          <p:cNvPr id="370" name="Google Shape;370;p13" descr="A screenshot of a social media post&#10;&#10;Description automatically generated"/>
          <p:cNvPicPr preferRelativeResize="0">
            <a:picLocks noGrp="1"/>
          </p:cNvPicPr>
          <p:nvPr>
            <p:ph type="body" idx="1"/>
          </p:nvPr>
        </p:nvPicPr>
        <p:blipFill rotWithShape="1">
          <a:blip r:embed="rId4">
            <a:alphaModFix/>
          </a:blip>
          <a:srcRect/>
          <a:stretch/>
        </p:blipFill>
        <p:spPr>
          <a:xfrm>
            <a:off x="3591666" y="320421"/>
            <a:ext cx="5906298" cy="6217157"/>
          </a:xfrm>
          <a:prstGeom prst="rect">
            <a:avLst/>
          </a:prstGeom>
          <a:noFill/>
          <a:ln>
            <a:noFill/>
          </a:ln>
        </p:spPr>
      </p:pic>
      <p:sp>
        <p:nvSpPr>
          <p:cNvPr id="371" name="Google Shape;371;p13"/>
          <p:cNvSpPr txBox="1"/>
          <p:nvPr/>
        </p:nvSpPr>
        <p:spPr>
          <a:xfrm>
            <a:off x="580104" y="2595716"/>
            <a:ext cx="277269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Times New Roman"/>
                <a:ea typeface="Times New Roman"/>
                <a:cs typeface="Times New Roman"/>
                <a:sym typeface="Times New Roman"/>
              </a:rPr>
              <a:t>Just a gist of what our </a:t>
            </a:r>
            <a:endParaRPr/>
          </a:p>
          <a:p>
            <a:pPr marL="0" marR="0" lvl="0" indent="0" algn="l" rtl="0">
              <a:spcBef>
                <a:spcPts val="0"/>
              </a:spcBef>
              <a:spcAft>
                <a:spcPts val="0"/>
              </a:spcAft>
              <a:buNone/>
            </a:pPr>
            <a:r>
              <a:rPr lang="en-US" sz="1800">
                <a:solidFill>
                  <a:schemeClr val="lt1"/>
                </a:solidFill>
                <a:latin typeface="Times New Roman"/>
                <a:ea typeface="Times New Roman"/>
                <a:cs typeface="Times New Roman"/>
                <a:sym typeface="Times New Roman"/>
              </a:rPr>
              <a:t>web-page would look like!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5C537A71-648C-492B-8813-F1D1196CAAD0}"/>
              </a:ext>
            </a:extLst>
          </p:cNvPr>
          <p:cNvPicPr>
            <a:picLocks noChangeAspect="1"/>
          </p:cNvPicPr>
          <p:nvPr/>
        </p:nvPicPr>
        <p:blipFill>
          <a:blip r:embed="rId2"/>
          <a:stretch>
            <a:fillRect/>
          </a:stretch>
        </p:blipFill>
        <p:spPr>
          <a:xfrm>
            <a:off x="252919" y="291180"/>
            <a:ext cx="3284707" cy="613866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1D8D697-DC72-4CDF-BAAC-91B03DC994EF}"/>
              </a:ext>
            </a:extLst>
          </p:cNvPr>
          <p:cNvPicPr>
            <a:picLocks noChangeAspect="1"/>
          </p:cNvPicPr>
          <p:nvPr/>
        </p:nvPicPr>
        <p:blipFill>
          <a:blip r:embed="rId3"/>
          <a:stretch>
            <a:fillRect/>
          </a:stretch>
        </p:blipFill>
        <p:spPr>
          <a:xfrm>
            <a:off x="3861883" y="291180"/>
            <a:ext cx="3602668" cy="6138668"/>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27977CAB-D99C-41BF-AE81-0375ACDAB5CB}"/>
              </a:ext>
            </a:extLst>
          </p:cNvPr>
          <p:cNvPicPr>
            <a:picLocks noChangeAspect="1"/>
          </p:cNvPicPr>
          <p:nvPr/>
        </p:nvPicPr>
        <p:blipFill>
          <a:blip r:embed="rId4"/>
          <a:stretch>
            <a:fillRect/>
          </a:stretch>
        </p:blipFill>
        <p:spPr>
          <a:xfrm>
            <a:off x="7928042" y="291180"/>
            <a:ext cx="3767847" cy="6138668"/>
          </a:xfrm>
          <a:prstGeom prst="rect">
            <a:avLst/>
          </a:prstGeom>
        </p:spPr>
      </p:pic>
    </p:spTree>
    <p:extLst>
      <p:ext uri="{BB962C8B-B14F-4D97-AF65-F5344CB8AC3E}">
        <p14:creationId xmlns:p14="http://schemas.microsoft.com/office/powerpoint/2010/main" val="2332459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2EC40049-70B6-4623-98AA-DE614E7463DC}"/>
              </a:ext>
            </a:extLst>
          </p:cNvPr>
          <p:cNvPicPr>
            <a:picLocks noChangeAspect="1"/>
          </p:cNvPicPr>
          <p:nvPr/>
        </p:nvPicPr>
        <p:blipFill>
          <a:blip r:embed="rId2"/>
          <a:stretch>
            <a:fillRect/>
          </a:stretch>
        </p:blipFill>
        <p:spPr>
          <a:xfrm>
            <a:off x="7888591" y="961477"/>
            <a:ext cx="3962402" cy="5286921"/>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A77D426D-C777-4A07-AF4B-EF40D529A4B2}"/>
              </a:ext>
            </a:extLst>
          </p:cNvPr>
          <p:cNvPicPr>
            <a:picLocks noChangeAspect="1"/>
          </p:cNvPicPr>
          <p:nvPr/>
        </p:nvPicPr>
        <p:blipFill>
          <a:blip r:embed="rId3"/>
          <a:stretch>
            <a:fillRect/>
          </a:stretch>
        </p:blipFill>
        <p:spPr>
          <a:xfrm>
            <a:off x="3783654" y="961477"/>
            <a:ext cx="3755147" cy="5286921"/>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E7BB6195-5BF6-4036-BECF-B59E1387C8DA}"/>
              </a:ext>
            </a:extLst>
          </p:cNvPr>
          <p:cNvPicPr>
            <a:picLocks noChangeAspect="1"/>
          </p:cNvPicPr>
          <p:nvPr/>
        </p:nvPicPr>
        <p:blipFill>
          <a:blip r:embed="rId4"/>
          <a:stretch>
            <a:fillRect/>
          </a:stretch>
        </p:blipFill>
        <p:spPr>
          <a:xfrm>
            <a:off x="214007" y="961478"/>
            <a:ext cx="3219857" cy="5286921"/>
          </a:xfrm>
          <a:prstGeom prst="rect">
            <a:avLst/>
          </a:prstGeom>
        </p:spPr>
      </p:pic>
    </p:spTree>
    <p:extLst>
      <p:ext uri="{BB962C8B-B14F-4D97-AF65-F5344CB8AC3E}">
        <p14:creationId xmlns:p14="http://schemas.microsoft.com/office/powerpoint/2010/main" val="3894417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5"/>
        <p:cNvGrpSpPr/>
        <p:nvPr/>
      </p:nvGrpSpPr>
      <p:grpSpPr>
        <a:xfrm>
          <a:off x="0" y="0"/>
          <a:ext cx="0" cy="0"/>
          <a:chOff x="0" y="0"/>
          <a:chExt cx="0" cy="0"/>
        </a:xfrm>
      </p:grpSpPr>
      <p:pic>
        <p:nvPicPr>
          <p:cNvPr id="376" name="Google Shape;376;p14"/>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377" name="Google Shape;377;p14"/>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378" name="Google Shape;378;p14"/>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9" name="Google Shape;379;p14"/>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380" name="Google Shape;380;p14"/>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381" name="Google Shape;381;p1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0" y="-5"/>
            <a:ext cx="12191696" cy="4730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3" name="Google Shape;383;p1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a:off x="8719939" y="2835162"/>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pic>
        <p:nvPicPr>
          <p:cNvPr id="385" name="Google Shape;385;p14"/>
          <p:cNvPicPr preferRelativeResize="0">
            <a:picLocks noGrp="1"/>
          </p:cNvPicPr>
          <p:nvPr>
            <p:ph type="body" idx="1"/>
          </p:nvPr>
        </p:nvPicPr>
        <p:blipFill rotWithShape="1">
          <a:blip r:embed="rId7">
            <a:alphaModFix/>
          </a:blip>
          <a:srcRect/>
          <a:stretch/>
        </p:blipFill>
        <p:spPr>
          <a:xfrm>
            <a:off x="1053702" y="1028070"/>
            <a:ext cx="8428860" cy="2212577"/>
          </a:xfrm>
          <a:prstGeom prst="rect">
            <a:avLst/>
          </a:prstGeom>
          <a:noFill/>
          <a:ln>
            <a:noFill/>
          </a:ln>
        </p:spPr>
      </p:pic>
      <p:sp>
        <p:nvSpPr>
          <p:cNvPr id="386" name="Google Shape;386;p14"/>
          <p:cNvSpPr/>
          <p:nvPr/>
        </p:nvSpPr>
        <p:spPr>
          <a:xfrm>
            <a:off x="-1" y="3136999"/>
            <a:ext cx="12191696" cy="3721001"/>
          </a:xfrm>
          <a:custGeom>
            <a:avLst/>
            <a:gdLst/>
            <a:ahLst/>
            <a:cxnLst/>
            <a:rect l="l" t="t" r="r" b="b"/>
            <a:pathLst>
              <a:path w="12191696" h="3721001" extrusionOk="0">
                <a:moveTo>
                  <a:pt x="1" y="0"/>
                </a:moveTo>
                <a:lnTo>
                  <a:pt x="71932" y="12261"/>
                </a:lnTo>
                <a:lnTo>
                  <a:pt x="282849"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4"/>
                </a:lnTo>
                <a:lnTo>
                  <a:pt x="8881651" y="442089"/>
                </a:lnTo>
                <a:lnTo>
                  <a:pt x="9153526" y="421071"/>
                </a:lnTo>
                <a:lnTo>
                  <a:pt x="9429058" y="395848"/>
                </a:lnTo>
                <a:lnTo>
                  <a:pt x="9700933" y="370626"/>
                </a:lnTo>
                <a:lnTo>
                  <a:pt x="9977684" y="341551"/>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802467"/>
                </a:lnTo>
                <a:lnTo>
                  <a:pt x="12191695" y="2802467"/>
                </a:lnTo>
                <a:lnTo>
                  <a:pt x="12191695" y="3721001"/>
                </a:lnTo>
                <a:lnTo>
                  <a:pt x="0" y="3721001"/>
                </a:lnTo>
                <a:lnTo>
                  <a:pt x="0" y="2233825"/>
                </a:lnTo>
                <a:lnTo>
                  <a:pt x="1" y="2233825"/>
                </a:lnTo>
                <a:close/>
              </a:path>
            </a:pathLst>
          </a:custGeom>
          <a:blipFill rotWithShape="1">
            <a:blip r:embed="rId8">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7" name="Google Shape;387;p14"/>
          <p:cNvSpPr txBox="1">
            <a:spLocks noGrp="1"/>
          </p:cNvSpPr>
          <p:nvPr>
            <p:ph type="title"/>
          </p:nvPr>
        </p:nvSpPr>
        <p:spPr>
          <a:xfrm>
            <a:off x="636916" y="4495800"/>
            <a:ext cx="9883600" cy="1226572"/>
          </a:xfrm>
          <a:prstGeom prst="rect">
            <a:avLst/>
          </a:prstGeom>
          <a:noFill/>
          <a:ln>
            <a:noFill/>
          </a:ln>
        </p:spPr>
        <p:txBody>
          <a:bodyPr spcFirstLastPara="1" wrap="square" lIns="91425" tIns="45700" rIns="91425" bIns="45700" anchor="b" anchorCtr="0">
            <a:normAutofit/>
          </a:bodyPr>
          <a:lstStyle/>
          <a:p>
            <a:pPr marL="0" lvl="0" indent="0" algn="just" rtl="0">
              <a:lnSpc>
                <a:spcPct val="90000"/>
              </a:lnSpc>
              <a:spcBef>
                <a:spcPts val="0"/>
              </a:spcBef>
              <a:spcAft>
                <a:spcPts val="0"/>
              </a:spcAft>
              <a:buClr>
                <a:srgbClr val="EBEBEB"/>
              </a:buClr>
              <a:buSzPts val="2400"/>
              <a:buFont typeface="Times New Roman"/>
              <a:buNone/>
            </a:pPr>
            <a:r>
              <a:rPr lang="en-US" sz="2400" b="0" i="0">
                <a:solidFill>
                  <a:srgbClr val="EBEBEB"/>
                </a:solidFill>
                <a:latin typeface="Times New Roman"/>
                <a:ea typeface="Times New Roman"/>
                <a:cs typeface="Times New Roman"/>
                <a:sym typeface="Times New Roman"/>
              </a:rPr>
              <a:t>This is the TIME_SERIES data which would be mainly used for visualizations to show trends that each country has observed so far for the counts of confirmed/Recovered/Active/ Deceased cases.</a:t>
            </a:r>
            <a:endParaRPr/>
          </a:p>
        </p:txBody>
      </p:sp>
      <p:sp>
        <p:nvSpPr>
          <p:cNvPr id="388" name="Google Shape;388;p14"/>
          <p:cNvSpPr txBox="1"/>
          <p:nvPr/>
        </p:nvSpPr>
        <p:spPr>
          <a:xfrm>
            <a:off x="973394" y="363794"/>
            <a:ext cx="651878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chemeClr val="dk1"/>
                </a:solidFill>
                <a:latin typeface="Times New Roman"/>
                <a:ea typeface="Times New Roman"/>
                <a:cs typeface="Times New Roman"/>
                <a:sym typeface="Times New Roman"/>
              </a:rPr>
              <a:t>Data &amp; Visualizations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2"/>
        <p:cNvGrpSpPr/>
        <p:nvPr/>
      </p:nvGrpSpPr>
      <p:grpSpPr>
        <a:xfrm>
          <a:off x="0" y="0"/>
          <a:ext cx="0" cy="0"/>
          <a:chOff x="0" y="0"/>
          <a:chExt cx="0" cy="0"/>
        </a:xfrm>
      </p:grpSpPr>
      <p:pic>
        <p:nvPicPr>
          <p:cNvPr id="393" name="Google Shape;393;p15"/>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394" name="Google Shape;394;p15"/>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395" name="Google Shape;395;p15"/>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15"/>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397" name="Google Shape;397;p15"/>
          <p:cNvPicPr preferRelativeResize="0"/>
          <p:nvPr/>
        </p:nvPicPr>
        <p:blipFill rotWithShape="1">
          <a:blip r:embed="rId7">
            <a:alphaModFix/>
          </a:blip>
          <a:srcRect b="23320"/>
          <a:stretch/>
        </p:blipFill>
        <p:spPr>
          <a:xfrm>
            <a:off x="8605878" y="6096000"/>
            <a:ext cx="993734" cy="762000"/>
          </a:xfrm>
          <a:prstGeom prst="rect">
            <a:avLst/>
          </a:prstGeom>
          <a:noFill/>
          <a:ln>
            <a:noFill/>
          </a:ln>
        </p:spPr>
      </p:pic>
      <p:sp>
        <p:nvSpPr>
          <p:cNvPr id="398" name="Google Shape;398;p1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400" name="Google Shape;400;p15" descr="A close up of text on a white background&#10;&#10;Description automatically generated"/>
          <p:cNvPicPr preferRelativeResize="0">
            <a:picLocks noGrp="1"/>
          </p:cNvPicPr>
          <p:nvPr>
            <p:ph type="body" idx="1"/>
          </p:nvPr>
        </p:nvPicPr>
        <p:blipFill rotWithShape="1">
          <a:blip r:embed="rId8">
            <a:alphaModFix/>
          </a:blip>
          <a:srcRect/>
          <a:stretch/>
        </p:blipFill>
        <p:spPr>
          <a:xfrm>
            <a:off x="763588" y="1417716"/>
            <a:ext cx="10949842" cy="4188314"/>
          </a:xfrm>
          <a:prstGeom prst="rect">
            <a:avLst/>
          </a:prstGeom>
          <a:noFill/>
          <a:ln>
            <a:noFill/>
          </a:ln>
        </p:spPr>
      </p:pic>
      <p:sp>
        <p:nvSpPr>
          <p:cNvPr id="401" name="Google Shape;401;p1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2000"/>
              <a:buFont typeface="Times New Roman"/>
              <a:buNone/>
            </a:pPr>
            <a:r>
              <a:rPr lang="en-US" sz="2000">
                <a:latin typeface="Times New Roman"/>
                <a:ea typeface="Times New Roman"/>
                <a:cs typeface="Times New Roman"/>
                <a:sym typeface="Times New Roman"/>
              </a:rPr>
              <a:t>The previous slide’s Data would be used for Trend Visualizations as much mentioned before.</a:t>
            </a:r>
            <a:endParaRPr/>
          </a:p>
        </p:txBody>
      </p:sp>
      <p:pic>
        <p:nvPicPr>
          <p:cNvPr id="407" name="Google Shape;407;p16"/>
          <p:cNvPicPr preferRelativeResize="0">
            <a:picLocks noGrp="1"/>
          </p:cNvPicPr>
          <p:nvPr>
            <p:ph type="body" idx="1"/>
          </p:nvPr>
        </p:nvPicPr>
        <p:blipFill rotWithShape="1">
          <a:blip r:embed="rId3">
            <a:alphaModFix/>
          </a:blip>
          <a:srcRect/>
          <a:stretch/>
        </p:blipFill>
        <p:spPr>
          <a:xfrm>
            <a:off x="2356473" y="1523873"/>
            <a:ext cx="5912455" cy="50845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17"/>
          <p:cNvSpPr txBox="1">
            <a:spLocks noGrp="1"/>
          </p:cNvSpPr>
          <p:nvPr>
            <p:ph type="title"/>
          </p:nvPr>
        </p:nvSpPr>
        <p:spPr>
          <a:xfrm>
            <a:off x="285135" y="353961"/>
            <a:ext cx="9765699" cy="1042219"/>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lt2"/>
              </a:buClr>
              <a:buSzPts val="2000"/>
              <a:buFont typeface="Times New Roman"/>
              <a:buNone/>
            </a:pPr>
            <a:r>
              <a:rPr lang="en-US" sz="2000">
                <a:latin typeface="Times New Roman"/>
                <a:ea typeface="Times New Roman"/>
                <a:cs typeface="Times New Roman"/>
                <a:sym typeface="Times New Roman"/>
              </a:rPr>
              <a:t>This is the summarized data which provides us with 6 counts: New Confirmed, New Deaths, New Recovered, Total Confirmed, Total Deaths, Total Recovered for all countries on the date of visit.</a:t>
            </a:r>
            <a:endParaRPr/>
          </a:p>
        </p:txBody>
      </p:sp>
      <p:pic>
        <p:nvPicPr>
          <p:cNvPr id="413" name="Google Shape;413;p17"/>
          <p:cNvPicPr preferRelativeResize="0">
            <a:picLocks noGrp="1"/>
          </p:cNvPicPr>
          <p:nvPr>
            <p:ph type="body" idx="1"/>
          </p:nvPr>
        </p:nvPicPr>
        <p:blipFill rotWithShape="1">
          <a:blip r:embed="rId3">
            <a:alphaModFix/>
          </a:blip>
          <a:srcRect/>
          <a:stretch/>
        </p:blipFill>
        <p:spPr>
          <a:xfrm>
            <a:off x="1673073" y="1573213"/>
            <a:ext cx="7638075" cy="51237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838200" y="365126"/>
            <a:ext cx="10515600" cy="143539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Times New Roman"/>
              <a:buNone/>
            </a:pPr>
            <a:r>
              <a:rPr lang="en-US" b="1" i="1">
                <a:latin typeface="Times New Roman"/>
                <a:ea typeface="Times New Roman"/>
                <a:cs typeface="Times New Roman"/>
                <a:sym typeface="Times New Roman"/>
              </a:rPr>
              <a:t>Team Rocket</a:t>
            </a:r>
            <a:br>
              <a:rPr lang="en-US" b="1" i="1">
                <a:latin typeface="Times New Roman"/>
                <a:ea typeface="Times New Roman"/>
                <a:cs typeface="Times New Roman"/>
                <a:sym typeface="Times New Roman"/>
              </a:rPr>
            </a:br>
            <a:br>
              <a:rPr lang="en-US" i="0"/>
            </a:br>
            <a:endParaRPr i="0"/>
          </a:p>
        </p:txBody>
      </p:sp>
      <p:sp>
        <p:nvSpPr>
          <p:cNvPr id="271" name="Google Shape;271;p2"/>
          <p:cNvSpPr txBox="1">
            <a:spLocks noGrp="1"/>
          </p:cNvSpPr>
          <p:nvPr>
            <p:ph type="body" idx="1"/>
          </p:nvPr>
        </p:nvSpPr>
        <p:spPr>
          <a:xfrm>
            <a:off x="690664" y="1605063"/>
            <a:ext cx="10663136" cy="417356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endParaRPr dirty="0"/>
          </a:p>
          <a:p>
            <a:pPr marL="342900" lvl="0" indent="-342900" algn="l" rtl="0">
              <a:spcBef>
                <a:spcPts val="1000"/>
              </a:spcBef>
              <a:spcAft>
                <a:spcPts val="0"/>
              </a:spcAft>
              <a:buSzPts val="1920"/>
              <a:buChar char="►"/>
            </a:pPr>
            <a:r>
              <a:rPr lang="en-US" sz="2400" b="1" dirty="0">
                <a:latin typeface="Times New Roman"/>
                <a:ea typeface="Times New Roman"/>
                <a:cs typeface="Times New Roman"/>
                <a:sym typeface="Times New Roman"/>
              </a:rPr>
              <a:t>Aditya Krishnan 					15316048			</a:t>
            </a:r>
            <a:endParaRPr dirty="0"/>
          </a:p>
          <a:p>
            <a:pPr marL="342900" lvl="0" indent="-342900" algn="l" rtl="0">
              <a:spcBef>
                <a:spcPts val="1000"/>
              </a:spcBef>
              <a:spcAft>
                <a:spcPts val="0"/>
              </a:spcAft>
              <a:buSzPts val="1920"/>
              <a:buChar char="►"/>
            </a:pPr>
            <a:r>
              <a:rPr lang="en-US" sz="2400" b="1" dirty="0">
                <a:latin typeface="Times New Roman"/>
                <a:ea typeface="Times New Roman"/>
                <a:cs typeface="Times New Roman"/>
                <a:sym typeface="Times New Roman"/>
              </a:rPr>
              <a:t>Apurva </a:t>
            </a:r>
            <a:r>
              <a:rPr lang="en-US" sz="2400" b="1" dirty="0" err="1">
                <a:latin typeface="Times New Roman"/>
                <a:ea typeface="Times New Roman"/>
                <a:cs typeface="Times New Roman"/>
                <a:sym typeface="Times New Roman"/>
              </a:rPr>
              <a:t>Deore</a:t>
            </a:r>
            <a:r>
              <a:rPr lang="en-US" sz="2400" b="1" dirty="0">
                <a:latin typeface="Times New Roman"/>
                <a:ea typeface="Times New Roman"/>
                <a:cs typeface="Times New Roman"/>
                <a:sym typeface="Times New Roman"/>
              </a:rPr>
              <a:t>					19200283		</a:t>
            </a:r>
            <a:endParaRPr dirty="0"/>
          </a:p>
          <a:p>
            <a:pPr marL="342900" lvl="0" indent="-342900" algn="l" rtl="0">
              <a:spcBef>
                <a:spcPts val="1000"/>
              </a:spcBef>
              <a:spcAft>
                <a:spcPts val="0"/>
              </a:spcAft>
              <a:buSzPts val="1920"/>
              <a:buChar char="►"/>
            </a:pPr>
            <a:r>
              <a:rPr lang="en-US" sz="2400" b="1" dirty="0">
                <a:latin typeface="Times New Roman"/>
                <a:ea typeface="Times New Roman"/>
                <a:cs typeface="Times New Roman"/>
                <a:sym typeface="Times New Roman"/>
              </a:rPr>
              <a:t>Ashwin Manikandan				19201000 </a:t>
            </a:r>
            <a:endParaRPr dirty="0"/>
          </a:p>
          <a:p>
            <a:pPr marL="342900" lvl="0" indent="-342900" algn="l" rtl="0">
              <a:spcBef>
                <a:spcPts val="1000"/>
              </a:spcBef>
              <a:spcAft>
                <a:spcPts val="0"/>
              </a:spcAft>
              <a:buSzPts val="1920"/>
              <a:buChar char="►"/>
            </a:pPr>
            <a:r>
              <a:rPr lang="en-US" sz="2400" b="1" dirty="0" err="1">
                <a:latin typeface="Times New Roman"/>
                <a:ea typeface="Times New Roman"/>
                <a:cs typeface="Times New Roman"/>
                <a:sym typeface="Times New Roman"/>
              </a:rPr>
              <a:t>Minaz</a:t>
            </a:r>
            <a:r>
              <a:rPr lang="en-US" sz="2400" b="1" dirty="0">
                <a:latin typeface="Times New Roman"/>
                <a:ea typeface="Times New Roman"/>
                <a:cs typeface="Times New Roman"/>
                <a:sym typeface="Times New Roman"/>
              </a:rPr>
              <a:t> Shaikh					19200200	              </a:t>
            </a:r>
          </a:p>
          <a:p>
            <a:pPr marL="342900" lvl="0" indent="-342900" algn="l" rtl="0">
              <a:spcBef>
                <a:spcPts val="1000"/>
              </a:spcBef>
              <a:spcAft>
                <a:spcPts val="0"/>
              </a:spcAft>
              <a:buSzPts val="1920"/>
              <a:buChar char="►"/>
            </a:pPr>
            <a:r>
              <a:rPr lang="en-US" sz="2400" b="1" dirty="0" err="1">
                <a:latin typeface="Times New Roman"/>
                <a:ea typeface="Times New Roman"/>
                <a:cs typeface="Times New Roman"/>
                <a:sym typeface="Times New Roman"/>
              </a:rPr>
              <a:t>Nripendra</a:t>
            </a:r>
            <a:r>
              <a:rPr lang="en-US" sz="2400" b="1" dirty="0">
                <a:latin typeface="Times New Roman"/>
                <a:ea typeface="Times New Roman"/>
                <a:cs typeface="Times New Roman"/>
                <a:sym typeface="Times New Roman"/>
              </a:rPr>
              <a:t> Singh					19200326</a:t>
            </a:r>
            <a:endParaRPr dirty="0"/>
          </a:p>
          <a:p>
            <a:pPr marL="342900" lvl="0" indent="-342900" algn="l" rtl="0">
              <a:spcBef>
                <a:spcPts val="1000"/>
              </a:spcBef>
              <a:spcAft>
                <a:spcPts val="0"/>
              </a:spcAft>
              <a:buSzPts val="1920"/>
              <a:buChar char="►"/>
            </a:pPr>
            <a:r>
              <a:rPr lang="en-US" sz="2400" b="1" dirty="0" err="1">
                <a:latin typeface="Times New Roman"/>
                <a:ea typeface="Times New Roman"/>
                <a:cs typeface="Times New Roman"/>
                <a:sym typeface="Times New Roman"/>
              </a:rPr>
              <a:t>Sumit</a:t>
            </a:r>
            <a:r>
              <a:rPr lang="en-US" sz="2400" b="1" dirty="0">
                <a:latin typeface="Times New Roman"/>
                <a:ea typeface="Times New Roman"/>
                <a:cs typeface="Times New Roman"/>
                <a:sym typeface="Times New Roman"/>
              </a:rPr>
              <a:t> Kumar					19200701</a:t>
            </a:r>
            <a:endParaRPr dirty="0"/>
          </a:p>
          <a:p>
            <a:pPr marL="342900" lvl="0" indent="-342900" algn="l" rtl="0">
              <a:spcBef>
                <a:spcPts val="1000"/>
              </a:spcBef>
              <a:spcAft>
                <a:spcPts val="0"/>
              </a:spcAft>
              <a:buSzPts val="1920"/>
              <a:buChar char="►"/>
            </a:pPr>
            <a:r>
              <a:rPr lang="en-US" sz="2400" b="1" dirty="0">
                <a:latin typeface="Times New Roman"/>
                <a:ea typeface="Times New Roman"/>
                <a:cs typeface="Times New Roman"/>
                <a:sym typeface="Times New Roman"/>
              </a:rPr>
              <a:t>Vishal Padma					19200174</a:t>
            </a:r>
            <a:endParaRPr dirty="0"/>
          </a:p>
        </p:txBody>
      </p:sp>
      <p:pic>
        <p:nvPicPr>
          <p:cNvPr id="272" name="Google Shape;272;p2"/>
          <p:cNvPicPr preferRelativeResize="0"/>
          <p:nvPr/>
        </p:nvPicPr>
        <p:blipFill>
          <a:blip r:embed="rId3">
            <a:alphaModFix/>
          </a:blip>
          <a:stretch>
            <a:fillRect/>
          </a:stretch>
        </p:blipFill>
        <p:spPr>
          <a:xfrm>
            <a:off x="7960833" y="1524845"/>
            <a:ext cx="4334001" cy="4334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8"/>
          <p:cNvSpPr txBox="1">
            <a:spLocks noGrp="1"/>
          </p:cNvSpPr>
          <p:nvPr>
            <p:ph type="title"/>
          </p:nvPr>
        </p:nvSpPr>
        <p:spPr>
          <a:xfrm>
            <a:off x="540771" y="422788"/>
            <a:ext cx="9773267" cy="884902"/>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lt2"/>
              </a:buClr>
              <a:buSzPts val="1600"/>
              <a:buFont typeface="Times New Roman"/>
              <a:buNone/>
            </a:pPr>
            <a:r>
              <a:rPr lang="en-US" sz="1600">
                <a:latin typeface="Times New Roman"/>
                <a:ea typeface="Times New Roman"/>
                <a:cs typeface="Times New Roman"/>
                <a:sym typeface="Times New Roman"/>
              </a:rPr>
              <a:t>When we hover over a country, we’d be provided with the statistics for that country. Also, the intensity of the colour used increases as the count of Total Confirmed cases increase. We can see, USA has been assigned the darkest shade possible in the range. You can see the colour shade used on the top-right most side of the picture.</a:t>
            </a:r>
            <a:endParaRPr/>
          </a:p>
        </p:txBody>
      </p:sp>
      <p:pic>
        <p:nvPicPr>
          <p:cNvPr id="419" name="Google Shape;419;p18"/>
          <p:cNvPicPr preferRelativeResize="0">
            <a:picLocks noGrp="1"/>
          </p:cNvPicPr>
          <p:nvPr>
            <p:ph type="body" idx="1"/>
          </p:nvPr>
        </p:nvPicPr>
        <p:blipFill rotWithShape="1">
          <a:blip r:embed="rId3">
            <a:alphaModFix/>
          </a:blip>
          <a:srcRect l="24533" t="17161" r="332" b="16052"/>
          <a:stretch/>
        </p:blipFill>
        <p:spPr>
          <a:xfrm>
            <a:off x="658759" y="1396182"/>
            <a:ext cx="10382859" cy="519143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4"/>
        <p:cNvGrpSpPr/>
        <p:nvPr/>
      </p:nvGrpSpPr>
      <p:grpSpPr>
        <a:xfrm>
          <a:off x="0" y="0"/>
          <a:ext cx="0" cy="0"/>
          <a:chOff x="0" y="0"/>
          <a:chExt cx="0" cy="0"/>
        </a:xfrm>
      </p:grpSpPr>
      <p:sp>
        <p:nvSpPr>
          <p:cNvPr id="425" name="Google Shape;425;p19"/>
          <p:cNvSpPr/>
          <p:nvPr/>
        </p:nvSpPr>
        <p:spPr>
          <a:xfrm>
            <a:off x="0" y="-6"/>
            <a:ext cx="12191696" cy="685800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6" name="Google Shape;426;p19"/>
          <p:cNvSpPr/>
          <p:nvPr/>
        </p:nvSpPr>
        <p:spPr>
          <a:xfrm>
            <a:off x="8719939" y="3787058"/>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427" name="Google Shape;427;p19"/>
          <p:cNvSpPr/>
          <p:nvPr/>
        </p:nvSpPr>
        <p:spPr>
          <a:xfrm>
            <a:off x="305" y="4065581"/>
            <a:ext cx="12191695" cy="2802467"/>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blipFill rotWithShape="1">
            <a:blip r:embed="rId3">
              <a:alphaModFix/>
            </a:blip>
            <a:stretch>
              <a:fillRect/>
            </a:stretch>
          </a:blipFill>
          <a:ln>
            <a:noFill/>
          </a:ln>
        </p:spPr>
      </p:sp>
      <p:grpSp>
        <p:nvGrpSpPr>
          <p:cNvPr id="428" name="Google Shape;428;p19"/>
          <p:cNvGrpSpPr/>
          <p:nvPr/>
        </p:nvGrpSpPr>
        <p:grpSpPr>
          <a:xfrm>
            <a:off x="646133" y="1196446"/>
            <a:ext cx="10899427" cy="1797922"/>
            <a:chOff x="967" y="792689"/>
            <a:chExt cx="10899427" cy="1797922"/>
          </a:xfrm>
        </p:grpSpPr>
        <p:sp>
          <p:nvSpPr>
            <p:cNvPr id="429" name="Google Shape;429;p19"/>
            <p:cNvSpPr/>
            <p:nvPr/>
          </p:nvSpPr>
          <p:spPr>
            <a:xfrm>
              <a:off x="967" y="792689"/>
              <a:ext cx="4617621" cy="1797922"/>
            </a:xfrm>
            <a:prstGeom prst="rect">
              <a:avLst/>
            </a:prstGeom>
            <a:gradFill>
              <a:gsLst>
                <a:gs pos="0">
                  <a:srgbClr val="376568"/>
                </a:gs>
                <a:gs pos="100000">
                  <a:srgbClr val="144044"/>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txBox="1"/>
            <p:nvPr/>
          </p:nvSpPr>
          <p:spPr>
            <a:xfrm>
              <a:off x="967" y="792689"/>
              <a:ext cx="4617621" cy="1797922"/>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chemeClr val="lt1"/>
                </a:buClr>
                <a:buSzPts val="4800"/>
                <a:buFont typeface="Century Gothic"/>
                <a:buNone/>
              </a:pPr>
              <a:r>
                <a:rPr lang="en-US" sz="4800" cap="none">
                  <a:solidFill>
                    <a:schemeClr val="lt1"/>
                  </a:solidFill>
                  <a:latin typeface="Century Gothic"/>
                  <a:ea typeface="Century Gothic"/>
                  <a:cs typeface="Century Gothic"/>
                  <a:sym typeface="Century Gothic"/>
                </a:rPr>
                <a:t>STAY SAFE!</a:t>
              </a:r>
              <a:endParaRPr/>
            </a:p>
          </p:txBody>
        </p:sp>
        <p:sp>
          <p:nvSpPr>
            <p:cNvPr id="431" name="Google Shape;431;p19"/>
            <p:cNvSpPr/>
            <p:nvPr/>
          </p:nvSpPr>
          <p:spPr>
            <a:xfrm>
              <a:off x="5987912" y="792689"/>
              <a:ext cx="4912482" cy="1748854"/>
            </a:xfrm>
            <a:prstGeom prst="rect">
              <a:avLst/>
            </a:prstGeom>
            <a:gradFill>
              <a:gsLst>
                <a:gs pos="0">
                  <a:srgbClr val="376568"/>
                </a:gs>
                <a:gs pos="100000">
                  <a:srgbClr val="144044"/>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txBox="1"/>
            <p:nvPr/>
          </p:nvSpPr>
          <p:spPr>
            <a:xfrm>
              <a:off x="5987912" y="792689"/>
              <a:ext cx="4912482" cy="1748854"/>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chemeClr val="lt1"/>
                </a:buClr>
                <a:buSzPts val="4400"/>
                <a:buFont typeface="Century Gothic"/>
                <a:buNone/>
              </a:pPr>
              <a:r>
                <a:rPr lang="en-US" sz="4400" cap="none">
                  <a:solidFill>
                    <a:schemeClr val="lt1"/>
                  </a:solidFill>
                  <a:latin typeface="Century Gothic"/>
                  <a:ea typeface="Century Gothic"/>
                  <a:cs typeface="Century Gothic"/>
                  <a:sym typeface="Century Gothic"/>
                </a:rPr>
                <a:t>THANK YOU!</a:t>
              </a:r>
              <a:endParaRPr/>
            </a:p>
          </p:txBody>
        </p:sp>
      </p:grpSp>
      <p:sp>
        <p:nvSpPr>
          <p:cNvPr id="433" name="Google Shape;433;p19"/>
          <p:cNvSpPr txBox="1"/>
          <p:nvPr/>
        </p:nvSpPr>
        <p:spPr>
          <a:xfrm>
            <a:off x="9690450" y="6192633"/>
            <a:ext cx="25012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Times New Roman"/>
                <a:ea typeface="Times New Roman"/>
                <a:cs typeface="Times New Roman"/>
                <a:sym typeface="Times New Roman"/>
              </a:rPr>
              <a:t>-Team Rocket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6"/>
        <p:cNvGrpSpPr/>
        <p:nvPr/>
      </p:nvGrpSpPr>
      <p:grpSpPr>
        <a:xfrm>
          <a:off x="0" y="0"/>
          <a:ext cx="0" cy="0"/>
          <a:chOff x="0" y="0"/>
          <a:chExt cx="0" cy="0"/>
        </a:xfrm>
      </p:grpSpPr>
      <p:pic>
        <p:nvPicPr>
          <p:cNvPr id="277" name="Google Shape;277;p3"/>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278" name="Google Shape;278;p3"/>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279" name="Google Shape;279;p3"/>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0" name="Google Shape;280;p3"/>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281" name="Google Shape;281;p3"/>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282" name="Google Shape;282;p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0" y="0"/>
            <a:ext cx="12192000" cy="68580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84" name="Google Shape;284;p3"/>
          <p:cNvSpPr txBox="1">
            <a:spLocks noGrp="1"/>
          </p:cNvSpPr>
          <p:nvPr>
            <p:ph type="body" idx="1"/>
          </p:nvPr>
        </p:nvSpPr>
        <p:spPr>
          <a:xfrm>
            <a:off x="6741268" y="3044757"/>
            <a:ext cx="4803031" cy="316554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880"/>
              <a:buNone/>
            </a:pPr>
            <a:r>
              <a:rPr lang="en-US" sz="3600" b="1">
                <a:solidFill>
                  <a:srgbClr val="0C0C0C"/>
                </a:solidFill>
                <a:latin typeface="Gill Sans"/>
                <a:ea typeface="Gill Sans"/>
                <a:cs typeface="Gill Sans"/>
                <a:sym typeface="Gill Sans"/>
              </a:rPr>
              <a:t>COVID-19 INTERACTIVE VISUALIZER </a:t>
            </a:r>
            <a:endParaRPr/>
          </a:p>
          <a:p>
            <a:pPr marL="0" lvl="0" indent="0" algn="l" rtl="0">
              <a:spcBef>
                <a:spcPts val="1000"/>
              </a:spcBef>
              <a:spcAft>
                <a:spcPts val="0"/>
              </a:spcAft>
              <a:buSzPts val="1440"/>
              <a:buNone/>
            </a:pPr>
            <a:endParaRPr sz="1800">
              <a:solidFill>
                <a:srgbClr val="86D1D8"/>
              </a:solidFill>
            </a:endParaRPr>
          </a:p>
          <a:p>
            <a:pPr marL="0" lvl="0" indent="0" algn="l" rtl="0">
              <a:spcBef>
                <a:spcPts val="1000"/>
              </a:spcBef>
              <a:spcAft>
                <a:spcPts val="0"/>
              </a:spcAft>
              <a:buSzPts val="1440"/>
              <a:buNone/>
            </a:pPr>
            <a:endParaRPr sz="1800">
              <a:solidFill>
                <a:srgbClr val="86D1D8"/>
              </a:solidFill>
            </a:endParaRPr>
          </a:p>
        </p:txBody>
      </p:sp>
      <p:sp>
        <p:nvSpPr>
          <p:cNvPr id="285" name="Google Shape;285;p3"/>
          <p:cNvSpPr/>
          <p:nvPr/>
        </p:nvSpPr>
        <p:spPr>
          <a:xfrm>
            <a:off x="636914" y="639905"/>
            <a:ext cx="5775975" cy="55781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86" name="Google Shape;286;p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7" name="Google Shape;287;p3"/>
          <p:cNvPicPr preferRelativeResize="0"/>
          <p:nvPr/>
        </p:nvPicPr>
        <p:blipFill rotWithShape="1">
          <a:blip r:embed="rId8">
            <a:alphaModFix/>
          </a:blip>
          <a:srcRect l="9016" r="13446" b="-2"/>
          <a:stretch/>
        </p:blipFill>
        <p:spPr>
          <a:xfrm>
            <a:off x="1354993" y="987220"/>
            <a:ext cx="4339816" cy="4883558"/>
          </a:xfrm>
          <a:prstGeom prst="rect">
            <a:avLst/>
          </a:prstGeom>
          <a:noFill/>
          <a:ln>
            <a:noFill/>
          </a:ln>
        </p:spPr>
      </p:pic>
      <p:sp>
        <p:nvSpPr>
          <p:cNvPr id="288" name="Google Shape;288;p3"/>
          <p:cNvSpPr txBox="1"/>
          <p:nvPr/>
        </p:nvSpPr>
        <p:spPr>
          <a:xfrm>
            <a:off x="6633454" y="1067169"/>
            <a:ext cx="3804357" cy="12311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0" u="none" strike="noStrike" cap="none">
                <a:solidFill>
                  <a:srgbClr val="0C0C0C"/>
                </a:solidFill>
                <a:latin typeface="Times New Roman"/>
                <a:ea typeface="Times New Roman"/>
                <a:cs typeface="Times New Roman"/>
                <a:sym typeface="Times New Roman"/>
              </a:rPr>
              <a:t>Project objectives</a:t>
            </a:r>
            <a:endParaRPr/>
          </a:p>
          <a:p>
            <a:pPr marL="0" marR="0" lvl="0" indent="0" algn="l" rtl="0">
              <a:spcBef>
                <a:spcPts val="0"/>
              </a:spcBef>
              <a:spcAft>
                <a:spcPts val="0"/>
              </a:spcAft>
              <a:buNone/>
            </a:pPr>
            <a:r>
              <a:rPr lang="en-US" sz="2000" b="1" i="1">
                <a:solidFill>
                  <a:srgbClr val="0C0C0C"/>
                </a:solidFill>
                <a:latin typeface="Times New Roman"/>
                <a:ea typeface="Times New Roman"/>
                <a:cs typeface="Times New Roman"/>
                <a:sym typeface="Times New Roman"/>
              </a:rPr>
              <a:t>Challenge 1: COVID-19</a:t>
            </a:r>
            <a:endParaRPr sz="1800">
              <a:solidFill>
                <a:srgbClr val="0C0C0C"/>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2"/>
        <p:cNvGrpSpPr/>
        <p:nvPr/>
      </p:nvGrpSpPr>
      <p:grpSpPr>
        <a:xfrm>
          <a:off x="0" y="0"/>
          <a:ext cx="0" cy="0"/>
          <a:chOff x="0" y="0"/>
          <a:chExt cx="0" cy="0"/>
        </a:xfrm>
      </p:grpSpPr>
      <p:sp>
        <p:nvSpPr>
          <p:cNvPr id="293" name="Google Shape;293;p4"/>
          <p:cNvSpPr txBox="1">
            <a:spLocks noGrp="1"/>
          </p:cNvSpPr>
          <p:nvPr>
            <p:ph type="title"/>
          </p:nvPr>
        </p:nvSpPr>
        <p:spPr>
          <a:xfrm>
            <a:off x="770999" y="100391"/>
            <a:ext cx="9666813" cy="1696593"/>
          </a:xfrm>
          <a:prstGeom prst="rect">
            <a:avLst/>
          </a:prstGeom>
          <a:noFill/>
          <a:ln>
            <a:noFill/>
          </a:ln>
        </p:spPr>
        <p:txBody>
          <a:bodyPr spcFirstLastPara="1" wrap="square" lIns="91425" tIns="45700" rIns="91425" bIns="45700" anchor="t" anchorCtr="0">
            <a:normAutofit fontScale="90000"/>
          </a:bodyPr>
          <a:lstStyle/>
          <a:p>
            <a:pPr marL="0" lvl="0" indent="0" algn="just" rtl="0">
              <a:lnSpc>
                <a:spcPct val="90000"/>
              </a:lnSpc>
              <a:spcBef>
                <a:spcPts val="0"/>
              </a:spcBef>
              <a:spcAft>
                <a:spcPts val="0"/>
              </a:spcAft>
              <a:buClr>
                <a:schemeClr val="lt2"/>
              </a:buClr>
              <a:buSzPts val="1620"/>
              <a:buFont typeface="Times New Roman"/>
              <a:buNone/>
            </a:pPr>
            <a:r>
              <a:rPr lang="en-US" sz="1620" b="1" u="sng" strike="noStrike" dirty="0">
                <a:latin typeface="Times New Roman"/>
                <a:ea typeface="Times New Roman"/>
                <a:cs typeface="Times New Roman"/>
                <a:sym typeface="Times New Roman"/>
              </a:rPr>
              <a:t>AIM</a:t>
            </a:r>
            <a:br>
              <a:rPr lang="en-US" sz="1530" b="0" u="none" strike="noStrike" dirty="0">
                <a:latin typeface="Times New Roman"/>
                <a:ea typeface="Times New Roman"/>
                <a:cs typeface="Times New Roman"/>
                <a:sym typeface="Times New Roman"/>
              </a:rPr>
            </a:br>
            <a:br>
              <a:rPr lang="en-US" sz="1530" b="0" u="none" strike="noStrike" dirty="0">
                <a:latin typeface="Times New Roman"/>
                <a:ea typeface="Times New Roman"/>
                <a:cs typeface="Times New Roman"/>
                <a:sym typeface="Times New Roman"/>
              </a:rPr>
            </a:br>
            <a:r>
              <a:rPr lang="en-US" sz="1800" b="0" i="0" u="none" strike="noStrike" dirty="0">
                <a:latin typeface="Times New Roman"/>
                <a:ea typeface="Times New Roman"/>
                <a:cs typeface="Times New Roman"/>
                <a:sym typeface="Times New Roman"/>
              </a:rPr>
              <a:t>Creation of a </a:t>
            </a:r>
            <a:r>
              <a:rPr lang="en-US" sz="1979" b="1" i="0" dirty="0">
                <a:latin typeface="Times New Roman"/>
                <a:ea typeface="Times New Roman"/>
                <a:cs typeface="Times New Roman"/>
                <a:sym typeface="Times New Roman"/>
              </a:rPr>
              <a:t>W</a:t>
            </a:r>
            <a:r>
              <a:rPr lang="en-US" sz="1979" b="1" i="0" u="none" strike="noStrike" dirty="0">
                <a:latin typeface="Times New Roman"/>
                <a:ea typeface="Times New Roman"/>
                <a:cs typeface="Times New Roman"/>
                <a:sym typeface="Times New Roman"/>
              </a:rPr>
              <a:t>eb-based </a:t>
            </a:r>
            <a:r>
              <a:rPr lang="en-US" sz="1979" b="1" i="0" dirty="0">
                <a:latin typeface="Times New Roman"/>
                <a:ea typeface="Times New Roman"/>
                <a:cs typeface="Times New Roman"/>
                <a:sym typeface="Times New Roman"/>
              </a:rPr>
              <a:t>C</a:t>
            </a:r>
            <a:r>
              <a:rPr lang="en-US" sz="1979" b="1" i="0" u="none" strike="noStrike" dirty="0">
                <a:latin typeface="Times New Roman"/>
                <a:ea typeface="Times New Roman"/>
                <a:cs typeface="Times New Roman"/>
                <a:sym typeface="Times New Roman"/>
              </a:rPr>
              <a:t>hatbot </a:t>
            </a:r>
            <a:r>
              <a:rPr lang="en-US" sz="1979" b="1" i="0" dirty="0">
                <a:latin typeface="Times New Roman"/>
                <a:ea typeface="Times New Roman"/>
                <a:cs typeface="Times New Roman"/>
                <a:sym typeface="Times New Roman"/>
              </a:rPr>
              <a:t>A</a:t>
            </a:r>
            <a:r>
              <a:rPr lang="en-US" sz="1979" b="1" i="0" u="none" strike="noStrike" dirty="0">
                <a:latin typeface="Times New Roman"/>
                <a:ea typeface="Times New Roman"/>
                <a:cs typeface="Times New Roman"/>
                <a:sym typeface="Times New Roman"/>
              </a:rPr>
              <a:t>pplication and Map Visualizer </a:t>
            </a:r>
            <a:r>
              <a:rPr lang="en-US" sz="1800" b="0" i="0" u="none" strike="noStrike" dirty="0">
                <a:latin typeface="Times New Roman"/>
                <a:ea typeface="Times New Roman"/>
                <a:cs typeface="Times New Roman"/>
                <a:sym typeface="Times New Roman"/>
              </a:rPr>
              <a:t>which would enable us to solve user queries regarding the COVID-19 pandemic across the world. We aim to create more awareness among people regarding the effects of the pandemic specifically in the health sector, </a:t>
            </a:r>
            <a:r>
              <a:rPr lang="en-US" sz="1800" b="0" i="0" u="none" strike="noStrike" dirty="0" err="1">
                <a:latin typeface="Times New Roman"/>
                <a:ea typeface="Times New Roman"/>
                <a:cs typeface="Times New Roman"/>
                <a:sym typeface="Times New Roman"/>
              </a:rPr>
              <a:t>i.e</a:t>
            </a:r>
            <a:r>
              <a:rPr lang="en-US" sz="1800" b="0" i="0" u="none" strike="noStrike" dirty="0">
                <a:latin typeface="Times New Roman"/>
                <a:ea typeface="Times New Roman"/>
                <a:cs typeface="Times New Roman"/>
                <a:sym typeface="Times New Roman"/>
              </a:rPr>
              <a:t> Infected rates, Death rates, Recovery rates, </a:t>
            </a:r>
            <a:r>
              <a:rPr lang="en-US" sz="1800" b="0" i="0" u="none" strike="noStrike" dirty="0" err="1">
                <a:latin typeface="Times New Roman"/>
                <a:ea typeface="Times New Roman"/>
                <a:cs typeface="Times New Roman"/>
                <a:sym typeface="Times New Roman"/>
              </a:rPr>
              <a:t>etc</a:t>
            </a:r>
            <a:r>
              <a:rPr lang="en-US" sz="1800" b="0" i="0" u="none" strike="noStrike" dirty="0">
                <a:latin typeface="Times New Roman"/>
                <a:ea typeface="Times New Roman"/>
                <a:cs typeface="Times New Roman"/>
                <a:sym typeface="Times New Roman"/>
              </a:rPr>
              <a:t>, by letting users directly interact with the chatbot. The web page will use trusted sources to gather relevant information in the aforementioned categories which will be used to drive the responses of the bot and power the map based visualizations of the world which will be also deployed on the same application.</a:t>
            </a:r>
            <a:endParaRPr sz="1530" i="0" dirty="0">
              <a:latin typeface="Times New Roman"/>
              <a:ea typeface="Times New Roman"/>
              <a:cs typeface="Times New Roman"/>
              <a:sym typeface="Times New Roman"/>
            </a:endParaRPr>
          </a:p>
        </p:txBody>
      </p:sp>
      <p:sp>
        <p:nvSpPr>
          <p:cNvPr id="294" name="Google Shape;294;p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4"/>
          <p:cNvGrpSpPr/>
          <p:nvPr/>
        </p:nvGrpSpPr>
        <p:grpSpPr>
          <a:xfrm>
            <a:off x="2174566" y="2441202"/>
            <a:ext cx="7649311" cy="3723927"/>
            <a:chOff x="675704" y="-9767"/>
            <a:chExt cx="7649311" cy="3723927"/>
          </a:xfrm>
        </p:grpSpPr>
        <p:sp>
          <p:nvSpPr>
            <p:cNvPr id="296" name="Google Shape;296;p4"/>
            <p:cNvSpPr/>
            <p:nvPr/>
          </p:nvSpPr>
          <p:spPr>
            <a:xfrm>
              <a:off x="4255006" y="541614"/>
              <a:ext cx="1880922" cy="902174"/>
            </a:xfrm>
            <a:custGeom>
              <a:avLst/>
              <a:gdLst/>
              <a:ahLst/>
              <a:cxnLst/>
              <a:rect l="l" t="t" r="r" b="b"/>
              <a:pathLst>
                <a:path w="120000" h="120000" extrusionOk="0">
                  <a:moveTo>
                    <a:pt x="0" y="0"/>
                  </a:moveTo>
                  <a:lnTo>
                    <a:pt x="0" y="82245"/>
                  </a:lnTo>
                  <a:lnTo>
                    <a:pt x="120000" y="82245"/>
                  </a:lnTo>
                  <a:lnTo>
                    <a:pt x="120000" y="120000"/>
                  </a:lnTo>
                </a:path>
              </a:pathLst>
            </a:custGeom>
            <a:noFill/>
            <a:ln w="9525" cap="rnd" cmpd="sng">
              <a:solidFill>
                <a:srgbClr val="144043"/>
              </a:solidFill>
              <a:prstDash val="solid"/>
              <a:round/>
              <a:headEnd type="none" w="sm" len="sm"/>
              <a:tailEnd type="none" w="sm" len="sm"/>
            </a:ln>
          </p:spPr>
        </p:sp>
        <p:sp>
          <p:nvSpPr>
            <p:cNvPr id="297" name="Google Shape;297;p4"/>
            <p:cNvSpPr/>
            <p:nvPr/>
          </p:nvSpPr>
          <p:spPr>
            <a:xfrm>
              <a:off x="2207722" y="541614"/>
              <a:ext cx="2047284" cy="903459"/>
            </a:xfrm>
            <a:custGeom>
              <a:avLst/>
              <a:gdLst/>
              <a:ahLst/>
              <a:cxnLst/>
              <a:rect l="l" t="t" r="r" b="b"/>
              <a:pathLst>
                <a:path w="120000" h="120000" extrusionOk="0">
                  <a:moveTo>
                    <a:pt x="120000" y="0"/>
                  </a:moveTo>
                  <a:lnTo>
                    <a:pt x="120000" y="82298"/>
                  </a:lnTo>
                  <a:lnTo>
                    <a:pt x="0" y="82298"/>
                  </a:lnTo>
                  <a:lnTo>
                    <a:pt x="0" y="120000"/>
                  </a:lnTo>
                </a:path>
              </a:pathLst>
            </a:custGeom>
            <a:noFill/>
            <a:ln w="9525" cap="rnd" cmpd="sng">
              <a:solidFill>
                <a:srgbClr val="144043"/>
              </a:solidFill>
              <a:prstDash val="solid"/>
              <a:round/>
              <a:headEnd type="none" w="sm" len="sm"/>
              <a:tailEnd type="none" w="sm" len="sm"/>
            </a:ln>
          </p:spPr>
        </p:sp>
        <p:sp>
          <p:nvSpPr>
            <p:cNvPr id="298" name="Google Shape;298;p4"/>
            <p:cNvSpPr/>
            <p:nvPr/>
          </p:nvSpPr>
          <p:spPr>
            <a:xfrm>
              <a:off x="1688279" y="-9767"/>
              <a:ext cx="5133452" cy="551381"/>
            </a:xfrm>
            <a:prstGeom prst="roundRect">
              <a:avLst>
                <a:gd name="adj" fmla="val 10000"/>
              </a:avLst>
            </a:prstGeom>
            <a:gradFill>
              <a:gsLst>
                <a:gs pos="0">
                  <a:srgbClr val="376568"/>
                </a:gs>
                <a:gs pos="100000">
                  <a:srgbClr val="144044"/>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2028728" y="313658"/>
              <a:ext cx="5133452" cy="551381"/>
            </a:xfrm>
            <a:prstGeom prst="roundRect">
              <a:avLst>
                <a:gd name="adj" fmla="val 10000"/>
              </a:avLst>
            </a:prstGeom>
            <a:solidFill>
              <a:schemeClr val="lt2">
                <a:alpha val="89803"/>
              </a:schemeClr>
            </a:solidFill>
            <a:ln w="9525" cap="rnd" cmpd="sng">
              <a:solidFill>
                <a:srgbClr val="1B51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txBox="1"/>
            <p:nvPr/>
          </p:nvSpPr>
          <p:spPr>
            <a:xfrm>
              <a:off x="2044877" y="329807"/>
              <a:ext cx="5101154" cy="519083"/>
            </a:xfrm>
            <a:prstGeom prst="rect">
              <a:avLst/>
            </a:prstGeom>
            <a:noFill/>
            <a:ln>
              <a:noFill/>
            </a:ln>
          </p:spPr>
          <p:txBody>
            <a:bodyPr spcFirstLastPara="1" wrap="square" lIns="76200" tIns="76200" rIns="76200" bIns="76200" anchor="ctr" anchorCtr="0">
              <a:noAutofit/>
            </a:bodyPr>
            <a:lstStyle/>
            <a:p>
              <a:pPr marL="0" marR="0" lvl="0" indent="0" algn="just" rtl="0">
                <a:lnSpc>
                  <a:spcPct val="90000"/>
                </a:lnSpc>
                <a:spcBef>
                  <a:spcPts val="0"/>
                </a:spcBef>
                <a:spcAft>
                  <a:spcPts val="0"/>
                </a:spcAft>
                <a:buClr>
                  <a:schemeClr val="lt1"/>
                </a:buClr>
                <a:buSzPts val="2000"/>
                <a:buFont typeface="Times New Roman"/>
                <a:buNone/>
              </a:pPr>
              <a:r>
                <a:rPr lang="en-US" sz="2000" dirty="0">
                  <a:solidFill>
                    <a:schemeClr val="tx1"/>
                  </a:solidFill>
                  <a:latin typeface="Times New Roman"/>
                  <a:ea typeface="Times New Roman"/>
                  <a:cs typeface="Times New Roman"/>
                  <a:sym typeface="Times New Roman"/>
                </a:rPr>
                <a:t>      We plan to achieve two paramount features</a:t>
              </a:r>
              <a:endParaRPr dirty="0">
                <a:solidFill>
                  <a:schemeClr val="tx1"/>
                </a:solidFill>
              </a:endParaRPr>
            </a:p>
          </p:txBody>
        </p:sp>
        <p:sp>
          <p:nvSpPr>
            <p:cNvPr id="301" name="Google Shape;301;p4"/>
            <p:cNvSpPr/>
            <p:nvPr/>
          </p:nvSpPr>
          <p:spPr>
            <a:xfrm>
              <a:off x="675704" y="1445073"/>
              <a:ext cx="3064034" cy="1945661"/>
            </a:xfrm>
            <a:prstGeom prst="roundRect">
              <a:avLst>
                <a:gd name="adj" fmla="val 10000"/>
              </a:avLst>
            </a:prstGeom>
            <a:gradFill>
              <a:gsLst>
                <a:gs pos="0">
                  <a:srgbClr val="376568"/>
                </a:gs>
                <a:gs pos="100000">
                  <a:srgbClr val="144044"/>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1016153" y="1768499"/>
              <a:ext cx="3064034" cy="1945661"/>
            </a:xfrm>
            <a:prstGeom prst="roundRect">
              <a:avLst>
                <a:gd name="adj" fmla="val 10000"/>
              </a:avLst>
            </a:prstGeom>
            <a:solidFill>
              <a:schemeClr val="lt2">
                <a:alpha val="89803"/>
              </a:schemeClr>
            </a:solidFill>
            <a:ln w="9525" cap="rnd" cmpd="sng">
              <a:solidFill>
                <a:srgbClr val="1B51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txBox="1"/>
            <p:nvPr/>
          </p:nvSpPr>
          <p:spPr>
            <a:xfrm>
              <a:off x="1073139" y="1825485"/>
              <a:ext cx="2950062" cy="1831689"/>
            </a:xfrm>
            <a:prstGeom prst="rect">
              <a:avLst/>
            </a:prstGeom>
            <a:noFill/>
            <a:ln>
              <a:noFill/>
            </a:ln>
          </p:spPr>
          <p:txBody>
            <a:bodyPr spcFirstLastPara="1" wrap="square" lIns="68575" tIns="68575" rIns="68575" bIns="68575" anchor="ctr" anchorCtr="0">
              <a:noAutofit/>
            </a:bodyPr>
            <a:lstStyle/>
            <a:p>
              <a:pPr marL="0" marR="0" lvl="0" indent="0" algn="just" rtl="0">
                <a:lnSpc>
                  <a:spcPct val="90000"/>
                </a:lnSpc>
                <a:spcBef>
                  <a:spcPts val="0"/>
                </a:spcBef>
                <a:spcAft>
                  <a:spcPts val="0"/>
                </a:spcAft>
                <a:buClr>
                  <a:schemeClr val="lt1"/>
                </a:buClr>
                <a:buSzPts val="1800"/>
                <a:buFont typeface="Times New Roman"/>
                <a:buNone/>
              </a:pPr>
              <a:r>
                <a:rPr lang="en-US" sz="1800" b="1" i="0" u="sng" dirty="0">
                  <a:solidFill>
                    <a:schemeClr val="tx1"/>
                  </a:solidFill>
                  <a:latin typeface="Times New Roman"/>
                  <a:ea typeface="Times New Roman"/>
                  <a:cs typeface="Times New Roman"/>
                  <a:sym typeface="Times New Roman"/>
                </a:rPr>
                <a:t>CHATBOT</a:t>
              </a:r>
              <a:endParaRPr dirty="0">
                <a:solidFill>
                  <a:schemeClr val="tx1"/>
                </a:solidFill>
              </a:endParaRPr>
            </a:p>
            <a:p>
              <a:pPr marL="0" marR="0" lvl="0" indent="0" algn="just" rtl="0">
                <a:lnSpc>
                  <a:spcPct val="90000"/>
                </a:lnSpc>
                <a:spcBef>
                  <a:spcPts val="630"/>
                </a:spcBef>
                <a:spcAft>
                  <a:spcPts val="0"/>
                </a:spcAft>
                <a:buClr>
                  <a:schemeClr val="lt1"/>
                </a:buClr>
                <a:buSzPts val="1800"/>
                <a:buFont typeface="Times New Roman"/>
                <a:buNone/>
              </a:pPr>
              <a:r>
                <a:rPr lang="en-US" sz="1800" b="0" i="0" dirty="0">
                  <a:solidFill>
                    <a:schemeClr val="tx1"/>
                  </a:solidFill>
                  <a:latin typeface="Times New Roman"/>
                  <a:ea typeface="Times New Roman"/>
                  <a:cs typeface="Times New Roman"/>
                  <a:sym typeface="Times New Roman"/>
                </a:rPr>
                <a:t>A chatbot which </a:t>
              </a:r>
              <a:r>
                <a:rPr lang="en-US" sz="1800" dirty="0">
                  <a:solidFill>
                    <a:schemeClr val="tx1"/>
                  </a:solidFill>
                  <a:latin typeface="Times New Roman"/>
                  <a:ea typeface="Times New Roman"/>
                  <a:cs typeface="Times New Roman"/>
                  <a:sym typeface="Times New Roman"/>
                </a:rPr>
                <a:t>would answer </a:t>
              </a:r>
              <a:r>
                <a:rPr lang="en-US" sz="1800" b="0" i="0" dirty="0">
                  <a:solidFill>
                    <a:schemeClr val="tx1"/>
                  </a:solidFill>
                  <a:latin typeface="Times New Roman"/>
                  <a:ea typeface="Times New Roman"/>
                  <a:cs typeface="Times New Roman"/>
                  <a:sym typeface="Times New Roman"/>
                </a:rPr>
                <a:t>user’s queries about COVID-19</a:t>
              </a:r>
              <a:r>
                <a:rPr lang="en-US" sz="2200" b="0" i="0" dirty="0">
                  <a:solidFill>
                    <a:schemeClr val="tx1"/>
                  </a:solidFill>
                  <a:latin typeface="Times New Roman"/>
                  <a:ea typeface="Times New Roman"/>
                  <a:cs typeface="Times New Roman"/>
                  <a:sym typeface="Times New Roman"/>
                </a:rPr>
                <a:t>.</a:t>
              </a:r>
              <a:endParaRPr dirty="0">
                <a:solidFill>
                  <a:schemeClr val="tx1"/>
                </a:solidFill>
              </a:endParaRPr>
            </a:p>
            <a:p>
              <a:pPr marL="0" marR="0" lvl="0" indent="0" algn="just" rtl="0">
                <a:lnSpc>
                  <a:spcPct val="90000"/>
                </a:lnSpc>
                <a:spcBef>
                  <a:spcPts val="770"/>
                </a:spcBef>
                <a:spcAft>
                  <a:spcPts val="0"/>
                </a:spcAft>
                <a:buClr>
                  <a:schemeClr val="lt1"/>
                </a:buClr>
                <a:buSzPts val="1800"/>
                <a:buFont typeface="Times New Roman"/>
                <a:buNone/>
              </a:pPr>
              <a:r>
                <a:rPr lang="en-US" sz="1800" b="0" i="0" dirty="0" err="1">
                  <a:solidFill>
                    <a:schemeClr val="tx1"/>
                  </a:solidFill>
                  <a:latin typeface="Times New Roman"/>
                  <a:ea typeface="Times New Roman"/>
                  <a:cs typeface="Times New Roman"/>
                  <a:sym typeface="Times New Roman"/>
                </a:rPr>
                <a:t>Eg</a:t>
              </a:r>
              <a:r>
                <a:rPr lang="en-US" sz="1800" b="0" i="0" dirty="0">
                  <a:solidFill>
                    <a:schemeClr val="tx1"/>
                  </a:solidFill>
                  <a:latin typeface="Times New Roman"/>
                  <a:ea typeface="Times New Roman"/>
                  <a:cs typeface="Times New Roman"/>
                  <a:sym typeface="Times New Roman"/>
                </a:rPr>
                <a:t>: Symptoms of COVID-19?</a:t>
              </a:r>
              <a:endParaRPr sz="2000" dirty="0">
                <a:solidFill>
                  <a:schemeClr val="tx1"/>
                </a:solidFill>
                <a:latin typeface="Times New Roman"/>
                <a:ea typeface="Times New Roman"/>
                <a:cs typeface="Times New Roman"/>
                <a:sym typeface="Times New Roman"/>
              </a:endParaRPr>
            </a:p>
          </p:txBody>
        </p:sp>
        <p:sp>
          <p:nvSpPr>
            <p:cNvPr id="304" name="Google Shape;304;p4"/>
            <p:cNvSpPr/>
            <p:nvPr/>
          </p:nvSpPr>
          <p:spPr>
            <a:xfrm>
              <a:off x="4287289" y="1443788"/>
              <a:ext cx="3697278" cy="1945661"/>
            </a:xfrm>
            <a:prstGeom prst="roundRect">
              <a:avLst>
                <a:gd name="adj" fmla="val 10000"/>
              </a:avLst>
            </a:prstGeom>
            <a:gradFill>
              <a:gsLst>
                <a:gs pos="0">
                  <a:srgbClr val="376568"/>
                </a:gs>
                <a:gs pos="100000">
                  <a:srgbClr val="144044"/>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4627737" y="1767214"/>
              <a:ext cx="3697278" cy="1945661"/>
            </a:xfrm>
            <a:prstGeom prst="roundRect">
              <a:avLst>
                <a:gd name="adj" fmla="val 10000"/>
              </a:avLst>
            </a:prstGeom>
            <a:solidFill>
              <a:schemeClr val="lt2">
                <a:alpha val="89803"/>
              </a:schemeClr>
            </a:solidFill>
            <a:ln w="9525" cap="rnd" cmpd="sng">
              <a:solidFill>
                <a:srgbClr val="1B51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txBox="1"/>
            <p:nvPr/>
          </p:nvSpPr>
          <p:spPr>
            <a:xfrm>
              <a:off x="4684723" y="1824200"/>
              <a:ext cx="3583306" cy="1831689"/>
            </a:xfrm>
            <a:prstGeom prst="rect">
              <a:avLst/>
            </a:prstGeom>
            <a:noFill/>
            <a:ln>
              <a:noFill/>
            </a:ln>
          </p:spPr>
          <p:txBody>
            <a:bodyPr spcFirstLastPara="1" wrap="square" lIns="68575" tIns="68575" rIns="68575" bIns="68575" anchor="ctr" anchorCtr="0">
              <a:noAutofit/>
            </a:bodyPr>
            <a:lstStyle/>
            <a:p>
              <a:pPr marL="0" marR="0" lvl="0" indent="0" algn="just" rtl="0">
                <a:lnSpc>
                  <a:spcPct val="90000"/>
                </a:lnSpc>
                <a:spcBef>
                  <a:spcPts val="0"/>
                </a:spcBef>
                <a:spcAft>
                  <a:spcPts val="0"/>
                </a:spcAft>
                <a:buClr>
                  <a:schemeClr val="lt1"/>
                </a:buClr>
                <a:buSzPts val="1800"/>
                <a:buFont typeface="Times New Roman"/>
                <a:buNone/>
              </a:pPr>
              <a:r>
                <a:rPr lang="en-US" sz="1800" b="1" u="sng" dirty="0">
                  <a:solidFill>
                    <a:schemeClr val="tx1"/>
                  </a:solidFill>
                  <a:latin typeface="Times New Roman"/>
                  <a:ea typeface="Times New Roman"/>
                  <a:cs typeface="Times New Roman"/>
                  <a:sym typeface="Times New Roman"/>
                </a:rPr>
                <a:t>INTERACTIVE MAP</a:t>
              </a:r>
              <a:endParaRPr dirty="0">
                <a:solidFill>
                  <a:schemeClr val="tx1"/>
                </a:solidFill>
              </a:endParaRPr>
            </a:p>
            <a:p>
              <a:pPr marL="0" marR="0" lvl="0" indent="0" algn="just" rtl="0">
                <a:lnSpc>
                  <a:spcPct val="90000"/>
                </a:lnSpc>
                <a:spcBef>
                  <a:spcPts val="630"/>
                </a:spcBef>
                <a:spcAft>
                  <a:spcPts val="0"/>
                </a:spcAft>
                <a:buClr>
                  <a:schemeClr val="lt1"/>
                </a:buClr>
                <a:buSzPts val="1800"/>
                <a:buFont typeface="Times New Roman"/>
                <a:buNone/>
              </a:pPr>
              <a:r>
                <a:rPr lang="en-US" sz="1800" dirty="0">
                  <a:solidFill>
                    <a:schemeClr val="tx1"/>
                  </a:solidFill>
                  <a:latin typeface="Times New Roman"/>
                  <a:ea typeface="Times New Roman"/>
                  <a:cs typeface="Times New Roman"/>
                  <a:sym typeface="Times New Roman"/>
                </a:rPr>
                <a:t>An interactive map-based feature deploying visualizations  that provide statistics about COVID-19 of various countries.</a:t>
              </a:r>
              <a:endParaRPr dirty="0">
                <a:solidFill>
                  <a:schemeClr val="tx1"/>
                </a:solidFill>
              </a:endParaRPr>
            </a:p>
            <a:p>
              <a:pPr marL="0" marR="0" lvl="0" indent="0" algn="just" rtl="0">
                <a:lnSpc>
                  <a:spcPct val="90000"/>
                </a:lnSpc>
                <a:spcBef>
                  <a:spcPts val="630"/>
                </a:spcBef>
                <a:spcAft>
                  <a:spcPts val="0"/>
                </a:spcAft>
                <a:buClr>
                  <a:schemeClr val="lt1"/>
                </a:buClr>
                <a:buSzPts val="1800"/>
                <a:buFont typeface="Times New Roman"/>
                <a:buNone/>
              </a:pPr>
              <a:r>
                <a:rPr lang="en-US" sz="1800" dirty="0">
                  <a:solidFill>
                    <a:schemeClr val="tx1"/>
                  </a:solidFill>
                  <a:latin typeface="Times New Roman"/>
                  <a:ea typeface="Times New Roman"/>
                  <a:cs typeface="Times New Roman"/>
                  <a:sym typeface="Times New Roman"/>
                </a:rPr>
                <a:t>E.g. Total cases? Active cases?</a:t>
              </a:r>
              <a:endParaRPr dirty="0">
                <a:solidFill>
                  <a:schemeClr val="tx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0"/>
        <p:cNvGrpSpPr/>
        <p:nvPr/>
      </p:nvGrpSpPr>
      <p:grpSpPr>
        <a:xfrm>
          <a:off x="0" y="0"/>
          <a:ext cx="0" cy="0"/>
          <a:chOff x="0" y="0"/>
          <a:chExt cx="0" cy="0"/>
        </a:xfrm>
      </p:grpSpPr>
      <p:sp>
        <p:nvSpPr>
          <p:cNvPr id="311" name="Google Shape;311;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2" name="Google Shape;312;p5"/>
          <p:cNvSpPr/>
          <p:nvPr/>
        </p:nvSpPr>
        <p:spPr>
          <a:xfrm>
            <a:off x="0" y="0"/>
            <a:ext cx="12188952"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313" name="Google Shape;313;p5"/>
          <p:cNvCxnSpPr/>
          <p:nvPr/>
        </p:nvCxnSpPr>
        <p:spPr>
          <a:xfrm>
            <a:off x="4654295" y="1828800"/>
            <a:ext cx="0" cy="3200400"/>
          </a:xfrm>
          <a:prstGeom prst="straightConnector1">
            <a:avLst/>
          </a:prstGeom>
          <a:noFill/>
          <a:ln w="19050" cap="flat" cmpd="sng">
            <a:solidFill>
              <a:srgbClr val="4CB9C3"/>
            </a:solidFill>
            <a:prstDash val="solid"/>
            <a:round/>
            <a:headEnd type="none" w="sm" len="sm"/>
            <a:tailEnd type="none" w="sm" len="sm"/>
          </a:ln>
        </p:spPr>
      </p:cxnSp>
      <p:pic>
        <p:nvPicPr>
          <p:cNvPr id="314" name="Google Shape;314;p5"/>
          <p:cNvPicPr preferRelativeResize="0"/>
          <p:nvPr/>
        </p:nvPicPr>
        <p:blipFill rotWithShape="1">
          <a:blip r:embed="rId4">
            <a:alphaModFix/>
          </a:blip>
          <a:srcRect b="23320"/>
          <a:stretch/>
        </p:blipFill>
        <p:spPr>
          <a:xfrm>
            <a:off x="8605878" y="6228080"/>
            <a:ext cx="993734" cy="762000"/>
          </a:xfrm>
          <a:prstGeom prst="rect">
            <a:avLst/>
          </a:prstGeom>
          <a:noFill/>
          <a:ln>
            <a:noFill/>
          </a:ln>
        </p:spPr>
      </p:pic>
      <p:sp>
        <p:nvSpPr>
          <p:cNvPr id="315" name="Google Shape;315;p5"/>
          <p:cNvSpPr/>
          <p:nvPr/>
        </p:nvSpPr>
        <p:spPr>
          <a:xfrm>
            <a:off x="-1588" y="0"/>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sp>
        <p:nvSpPr>
          <p:cNvPr id="316" name="Google Shape;316;p5"/>
          <p:cNvSpPr txBox="1">
            <a:spLocks noGrp="1"/>
          </p:cNvSpPr>
          <p:nvPr>
            <p:ph type="title"/>
          </p:nvPr>
        </p:nvSpPr>
        <p:spPr>
          <a:xfrm>
            <a:off x="806195" y="804672"/>
            <a:ext cx="3600428" cy="5031924"/>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200"/>
              <a:buFont typeface="Times New Roman"/>
              <a:buNone/>
            </a:pPr>
            <a:r>
              <a:rPr lang="en-US" dirty="0">
                <a:latin typeface="Times New Roman"/>
                <a:ea typeface="Times New Roman"/>
                <a:cs typeface="Times New Roman"/>
                <a:sym typeface="Times New Roman"/>
              </a:rPr>
              <a:t>Project Plan</a:t>
            </a:r>
            <a:endParaRPr dirty="0"/>
          </a:p>
        </p:txBody>
      </p:sp>
      <p:sp>
        <p:nvSpPr>
          <p:cNvPr id="317" name="Google Shape;317;p5"/>
          <p:cNvSpPr txBox="1">
            <a:spLocks noGrp="1"/>
          </p:cNvSpPr>
          <p:nvPr>
            <p:ph type="body" idx="1"/>
          </p:nvPr>
        </p:nvSpPr>
        <p:spPr>
          <a:xfrm>
            <a:off x="4947610" y="847343"/>
            <a:ext cx="6399930" cy="5248657"/>
          </a:xfrm>
          <a:prstGeom prst="rect">
            <a:avLst/>
          </a:prstGeom>
          <a:noFill/>
          <a:ln>
            <a:noFill/>
          </a:ln>
        </p:spPr>
        <p:txBody>
          <a:bodyPr spcFirstLastPara="1" wrap="square" lIns="91425" tIns="45700" rIns="91425" bIns="45700" anchor="ctr" anchorCtr="0">
            <a:normAutofit fontScale="92500" lnSpcReduction="10000"/>
          </a:bodyPr>
          <a:lstStyle/>
          <a:p>
            <a:pPr marL="0" indent="0">
              <a:lnSpc>
                <a:spcPct val="90000"/>
              </a:lnSpc>
              <a:spcBef>
                <a:spcPts val="0"/>
              </a:spcBef>
              <a:buSzPts val="1360"/>
              <a:buNone/>
            </a:pPr>
            <a:r>
              <a:rPr lang="en-GB" sz="1700" dirty="0">
                <a:latin typeface="Times New Roman"/>
                <a:ea typeface="Times New Roman"/>
                <a:cs typeface="Times New Roman"/>
                <a:sym typeface="Times New Roman"/>
              </a:rPr>
              <a:t>After having achieved partial V1.2, lacking the integration of the chatbot with the front end pf the application, we aim to further breakdown tasks and reach goals into sprints and release versions. As part of the main non-trivial extension we would like to first refine the scope of the chatbot to being strictly restricted to information regarding Ireland. </a:t>
            </a:r>
            <a:endParaRPr lang="en-US" sz="1700" b="1" u="sng" dirty="0">
              <a:latin typeface="Times New Roman"/>
              <a:ea typeface="Times New Roman"/>
              <a:cs typeface="Times New Roman"/>
              <a:sym typeface="Times New Roman"/>
            </a:endParaRPr>
          </a:p>
          <a:p>
            <a:pPr marL="342900" lvl="0" indent="-342900" algn="l" rtl="0">
              <a:lnSpc>
                <a:spcPct val="90000"/>
              </a:lnSpc>
              <a:spcBef>
                <a:spcPts val="0"/>
              </a:spcBef>
              <a:spcAft>
                <a:spcPts val="0"/>
              </a:spcAft>
              <a:buSzPts val="1360"/>
              <a:buChar char="►"/>
            </a:pPr>
            <a:endParaRPr lang="en-US" sz="1700" b="1" u="sng" dirty="0">
              <a:latin typeface="Times New Roman"/>
              <a:ea typeface="Times New Roman"/>
              <a:cs typeface="Times New Roman"/>
              <a:sym typeface="Times New Roman"/>
            </a:endParaRPr>
          </a:p>
          <a:p>
            <a:pPr marL="342900" lvl="0" indent="-342900" algn="l" rtl="0">
              <a:lnSpc>
                <a:spcPct val="90000"/>
              </a:lnSpc>
              <a:spcBef>
                <a:spcPts val="0"/>
              </a:spcBef>
              <a:spcAft>
                <a:spcPts val="0"/>
              </a:spcAft>
              <a:buSzPts val="1360"/>
              <a:buChar char="►"/>
            </a:pPr>
            <a:r>
              <a:rPr lang="en-US" sz="1700" b="1" u="sng" dirty="0">
                <a:latin typeface="Times New Roman"/>
                <a:ea typeface="Times New Roman"/>
                <a:cs typeface="Times New Roman"/>
                <a:sym typeface="Times New Roman"/>
              </a:rPr>
              <a:t>Version 2.0</a:t>
            </a:r>
            <a:r>
              <a:rPr lang="en-US" sz="1700" u="sng" dirty="0">
                <a:latin typeface="Times New Roman"/>
                <a:ea typeface="Times New Roman"/>
                <a:cs typeface="Times New Roman"/>
                <a:sym typeface="Times New Roman"/>
              </a:rPr>
              <a:t> </a:t>
            </a:r>
            <a:r>
              <a:rPr lang="en-US" sz="1700" dirty="0">
                <a:latin typeface="Times New Roman"/>
                <a:ea typeface="Times New Roman"/>
                <a:cs typeface="Times New Roman"/>
                <a:sym typeface="Times New Roman"/>
              </a:rPr>
              <a:t> </a:t>
            </a:r>
            <a:r>
              <a:rPr lang="en-US" sz="1700" b="1" dirty="0">
                <a:latin typeface="Times New Roman"/>
                <a:ea typeface="Times New Roman"/>
                <a:cs typeface="Times New Roman"/>
                <a:sym typeface="Times New Roman"/>
              </a:rPr>
              <a:t>(7</a:t>
            </a:r>
            <a:r>
              <a:rPr lang="en-US" sz="1700" b="1" baseline="30000" dirty="0">
                <a:latin typeface="Times New Roman"/>
                <a:ea typeface="Times New Roman"/>
                <a:cs typeface="Times New Roman"/>
                <a:sym typeface="Times New Roman"/>
              </a:rPr>
              <a:t>th</a:t>
            </a:r>
            <a:r>
              <a:rPr lang="en-US" sz="1700" b="1" dirty="0">
                <a:latin typeface="Times New Roman"/>
                <a:ea typeface="Times New Roman"/>
                <a:cs typeface="Times New Roman"/>
                <a:sym typeface="Times New Roman"/>
              </a:rPr>
              <a:t> July – 13</a:t>
            </a:r>
            <a:r>
              <a:rPr lang="en-US" sz="1700" b="1" baseline="30000" dirty="0">
                <a:latin typeface="Times New Roman"/>
                <a:ea typeface="Times New Roman"/>
                <a:cs typeface="Times New Roman"/>
                <a:sym typeface="Times New Roman"/>
              </a:rPr>
              <a:t>th</a:t>
            </a:r>
            <a:r>
              <a:rPr lang="en-US" sz="1700" b="1" dirty="0">
                <a:latin typeface="Times New Roman"/>
                <a:ea typeface="Times New Roman"/>
                <a:cs typeface="Times New Roman"/>
                <a:sym typeface="Times New Roman"/>
              </a:rPr>
              <a:t> July’20)</a:t>
            </a:r>
            <a:endParaRPr dirty="0"/>
          </a:p>
          <a:p>
            <a:pPr marL="0" lvl="0" indent="0" algn="l" rtl="0">
              <a:lnSpc>
                <a:spcPct val="90000"/>
              </a:lnSpc>
              <a:spcBef>
                <a:spcPts val="1000"/>
              </a:spcBef>
              <a:spcAft>
                <a:spcPts val="0"/>
              </a:spcAft>
              <a:buSzPts val="1360"/>
              <a:buNone/>
            </a:pPr>
            <a:r>
              <a:rPr lang="en-US" sz="1700" dirty="0">
                <a:latin typeface="Times New Roman"/>
                <a:ea typeface="Times New Roman"/>
                <a:cs typeface="Times New Roman"/>
                <a:sym typeface="Times New Roman"/>
              </a:rPr>
              <a:t>Reviewing the Lex API and identifying the constraints to develop two-three core intents which will be deployed from start to end. Integration of second API with the existing data.</a:t>
            </a:r>
          </a:p>
          <a:p>
            <a:pPr marL="0" lvl="0" indent="0" algn="l" rtl="0">
              <a:lnSpc>
                <a:spcPct val="90000"/>
              </a:lnSpc>
              <a:spcBef>
                <a:spcPts val="1000"/>
              </a:spcBef>
              <a:spcAft>
                <a:spcPts val="0"/>
              </a:spcAft>
              <a:buSzPts val="1360"/>
              <a:buNone/>
            </a:pPr>
            <a:endParaRPr sz="1700" dirty="0">
              <a:latin typeface="Times New Roman"/>
              <a:ea typeface="Times New Roman"/>
              <a:cs typeface="Times New Roman"/>
              <a:sym typeface="Times New Roman"/>
            </a:endParaRPr>
          </a:p>
          <a:p>
            <a:pPr marL="342900" lvl="0" indent="-342900" algn="l" rtl="0">
              <a:lnSpc>
                <a:spcPct val="90000"/>
              </a:lnSpc>
              <a:spcBef>
                <a:spcPts val="1000"/>
              </a:spcBef>
              <a:spcAft>
                <a:spcPts val="0"/>
              </a:spcAft>
              <a:buSzPts val="1360"/>
              <a:buChar char="►"/>
            </a:pPr>
            <a:r>
              <a:rPr lang="en-US" sz="1700" b="1" u="sng" dirty="0">
                <a:latin typeface="Times New Roman"/>
                <a:ea typeface="Times New Roman"/>
                <a:cs typeface="Times New Roman"/>
                <a:sym typeface="Times New Roman"/>
              </a:rPr>
              <a:t>Version 2.1 </a:t>
            </a:r>
            <a:r>
              <a:rPr lang="en-US" sz="1700" dirty="0">
                <a:latin typeface="Times New Roman"/>
                <a:ea typeface="Times New Roman"/>
                <a:cs typeface="Times New Roman"/>
                <a:sym typeface="Times New Roman"/>
              </a:rPr>
              <a:t> </a:t>
            </a:r>
            <a:r>
              <a:rPr lang="en-US" sz="1700" b="1" dirty="0">
                <a:latin typeface="Times New Roman"/>
                <a:ea typeface="Times New Roman"/>
                <a:cs typeface="Times New Roman"/>
                <a:sym typeface="Times New Roman"/>
              </a:rPr>
              <a:t>(14</a:t>
            </a:r>
            <a:r>
              <a:rPr lang="en-US" sz="1700" b="1" baseline="30000" dirty="0">
                <a:latin typeface="Times New Roman"/>
                <a:ea typeface="Times New Roman"/>
                <a:cs typeface="Times New Roman"/>
                <a:sym typeface="Times New Roman"/>
              </a:rPr>
              <a:t>th</a:t>
            </a:r>
            <a:r>
              <a:rPr lang="en-US" sz="1700" b="1" dirty="0">
                <a:latin typeface="Times New Roman"/>
                <a:ea typeface="Times New Roman"/>
                <a:cs typeface="Times New Roman"/>
                <a:sym typeface="Times New Roman"/>
              </a:rPr>
              <a:t> July – 20</a:t>
            </a:r>
            <a:r>
              <a:rPr lang="en-US" sz="1700" b="1" baseline="30000" dirty="0">
                <a:latin typeface="Times New Roman"/>
                <a:ea typeface="Times New Roman"/>
                <a:cs typeface="Times New Roman"/>
                <a:sym typeface="Times New Roman"/>
              </a:rPr>
              <a:t>th</a:t>
            </a:r>
            <a:r>
              <a:rPr lang="en-US" sz="1700" b="1" dirty="0">
                <a:latin typeface="Times New Roman"/>
                <a:ea typeface="Times New Roman"/>
                <a:cs typeface="Times New Roman"/>
                <a:sym typeface="Times New Roman"/>
              </a:rPr>
              <a:t> July’20)</a:t>
            </a:r>
            <a:endParaRPr sz="1700" b="1" u="sng" dirty="0">
              <a:latin typeface="Times New Roman"/>
              <a:ea typeface="Times New Roman"/>
              <a:cs typeface="Times New Roman"/>
              <a:sym typeface="Times New Roman"/>
            </a:endParaRPr>
          </a:p>
          <a:p>
            <a:pPr marL="0" lvl="0" indent="0" algn="l" rtl="0">
              <a:lnSpc>
                <a:spcPct val="90000"/>
              </a:lnSpc>
              <a:spcBef>
                <a:spcPts val="1000"/>
              </a:spcBef>
              <a:spcAft>
                <a:spcPts val="0"/>
              </a:spcAft>
              <a:buSzPts val="1360"/>
              <a:buNone/>
            </a:pPr>
            <a:r>
              <a:rPr lang="en-US" sz="1700" dirty="0">
                <a:latin typeface="Times New Roman"/>
                <a:ea typeface="Times New Roman"/>
                <a:cs typeface="Times New Roman"/>
                <a:sym typeface="Times New Roman"/>
              </a:rPr>
              <a:t>Refining the functionality of the application to better improve User Experience and integration of the chatbot to the existing web application, </a:t>
            </a:r>
            <a:r>
              <a:rPr lang="en-US" sz="1600" dirty="0">
                <a:latin typeface="Times New Roman"/>
                <a:ea typeface="Times New Roman"/>
                <a:cs typeface="Times New Roman"/>
                <a:sym typeface="Times New Roman"/>
              </a:rPr>
              <a:t>With finer implantation of previous work done.</a:t>
            </a:r>
          </a:p>
          <a:p>
            <a:pPr marL="0" lvl="0" indent="0" algn="l" rtl="0">
              <a:lnSpc>
                <a:spcPct val="90000"/>
              </a:lnSpc>
              <a:spcBef>
                <a:spcPts val="1000"/>
              </a:spcBef>
              <a:spcAft>
                <a:spcPts val="0"/>
              </a:spcAft>
              <a:buSzPts val="1360"/>
              <a:buNone/>
            </a:pPr>
            <a:endParaRPr sz="1700" dirty="0">
              <a:latin typeface="Times New Roman"/>
              <a:ea typeface="Times New Roman"/>
              <a:cs typeface="Times New Roman"/>
              <a:sym typeface="Times New Roman"/>
            </a:endParaRPr>
          </a:p>
          <a:p>
            <a:pPr marL="342900" lvl="0" indent="-342900" algn="l" rtl="0">
              <a:lnSpc>
                <a:spcPct val="90000"/>
              </a:lnSpc>
              <a:spcBef>
                <a:spcPts val="1000"/>
              </a:spcBef>
              <a:spcAft>
                <a:spcPts val="0"/>
              </a:spcAft>
              <a:buSzPts val="1360"/>
              <a:buChar char="►"/>
            </a:pPr>
            <a:r>
              <a:rPr lang="en-US" sz="1700" b="1" u="sng" dirty="0">
                <a:latin typeface="Times New Roman"/>
                <a:ea typeface="Times New Roman"/>
                <a:cs typeface="Times New Roman"/>
                <a:sym typeface="Times New Roman"/>
              </a:rPr>
              <a:t>Version 2.2 </a:t>
            </a:r>
            <a:r>
              <a:rPr lang="en-US" sz="1700" dirty="0">
                <a:latin typeface="Times New Roman"/>
                <a:ea typeface="Times New Roman"/>
                <a:cs typeface="Times New Roman"/>
                <a:sym typeface="Times New Roman"/>
              </a:rPr>
              <a:t> </a:t>
            </a:r>
            <a:r>
              <a:rPr lang="en-US" sz="1700" b="1" dirty="0">
                <a:latin typeface="Times New Roman"/>
                <a:ea typeface="Times New Roman"/>
                <a:cs typeface="Times New Roman"/>
                <a:sym typeface="Times New Roman"/>
              </a:rPr>
              <a:t>(21</a:t>
            </a:r>
            <a:r>
              <a:rPr lang="en-US" sz="1700" b="1" baseline="30000" dirty="0">
                <a:latin typeface="Times New Roman"/>
                <a:ea typeface="Times New Roman"/>
                <a:cs typeface="Times New Roman"/>
                <a:sym typeface="Times New Roman"/>
              </a:rPr>
              <a:t>st</a:t>
            </a:r>
            <a:r>
              <a:rPr lang="en-US" sz="1700" b="1" dirty="0">
                <a:latin typeface="Times New Roman"/>
                <a:ea typeface="Times New Roman"/>
                <a:cs typeface="Times New Roman"/>
                <a:sym typeface="Times New Roman"/>
              </a:rPr>
              <a:t> July – 28</a:t>
            </a:r>
            <a:r>
              <a:rPr lang="en-US" sz="1700" b="1" baseline="30000" dirty="0">
                <a:latin typeface="Times New Roman"/>
                <a:ea typeface="Times New Roman"/>
                <a:cs typeface="Times New Roman"/>
                <a:sym typeface="Times New Roman"/>
              </a:rPr>
              <a:t>th</a:t>
            </a:r>
            <a:r>
              <a:rPr lang="en-US" sz="1700" b="1" dirty="0">
                <a:latin typeface="Times New Roman"/>
                <a:ea typeface="Times New Roman"/>
                <a:cs typeface="Times New Roman"/>
                <a:sym typeface="Times New Roman"/>
              </a:rPr>
              <a:t> July’20) 🡪 Milestone 2/Final Product</a:t>
            </a:r>
          </a:p>
          <a:p>
            <a:pPr marL="0" lvl="0" indent="0" algn="l" rtl="0">
              <a:lnSpc>
                <a:spcPct val="90000"/>
              </a:lnSpc>
              <a:spcBef>
                <a:spcPts val="1000"/>
              </a:spcBef>
              <a:spcAft>
                <a:spcPts val="0"/>
              </a:spcAft>
              <a:buSzPts val="1360"/>
              <a:buNone/>
            </a:pPr>
            <a:r>
              <a:rPr lang="en-US" sz="1700" dirty="0">
                <a:latin typeface="Times New Roman"/>
                <a:ea typeface="Times New Roman"/>
                <a:cs typeface="Times New Roman"/>
                <a:sym typeface="Times New Roman"/>
              </a:rPr>
              <a:t>Final core implementations and refinement of the paramount tasks (House the Chat-Bot and prepare the map visualizations) before the deployment of the application for user testing and evaluation and subsequent preparation of the final report.</a:t>
            </a:r>
            <a:endParaRPr dirty="0"/>
          </a:p>
          <a:p>
            <a:pPr marL="0" lvl="0" indent="0" algn="l" rtl="0">
              <a:lnSpc>
                <a:spcPct val="90000"/>
              </a:lnSpc>
              <a:spcBef>
                <a:spcPts val="1000"/>
              </a:spcBef>
              <a:spcAft>
                <a:spcPts val="0"/>
              </a:spcAft>
              <a:buSzPts val="1360"/>
              <a:buNone/>
            </a:pPr>
            <a:endParaRPr sz="1700" dirty="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6"/>
          <p:cNvSpPr txBox="1">
            <a:spLocks noGrp="1"/>
          </p:cNvSpPr>
          <p:nvPr>
            <p:ph type="title"/>
          </p:nvPr>
        </p:nvSpPr>
        <p:spPr>
          <a:xfrm>
            <a:off x="311085" y="291831"/>
            <a:ext cx="9893230" cy="40575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2400"/>
              <a:buFont typeface="Times New Roman"/>
              <a:buNone/>
            </a:pPr>
            <a:r>
              <a:rPr lang="en-US" sz="2400" b="1">
                <a:latin typeface="Times New Roman"/>
                <a:ea typeface="Times New Roman"/>
                <a:cs typeface="Times New Roman"/>
                <a:sym typeface="Times New Roman"/>
              </a:rPr>
              <a:t>Roles</a:t>
            </a:r>
            <a:endParaRPr/>
          </a:p>
        </p:txBody>
      </p:sp>
      <p:sp>
        <p:nvSpPr>
          <p:cNvPr id="323" name="Google Shape;323;p6"/>
          <p:cNvSpPr txBox="1">
            <a:spLocks noGrp="1"/>
          </p:cNvSpPr>
          <p:nvPr>
            <p:ph type="body" idx="1"/>
          </p:nvPr>
        </p:nvSpPr>
        <p:spPr>
          <a:xfrm>
            <a:off x="311085" y="697583"/>
            <a:ext cx="10416618" cy="5759777"/>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SzPts val="1776"/>
              <a:buNone/>
            </a:pPr>
            <a:endParaRPr sz="2220" b="1" dirty="0">
              <a:latin typeface="Times New Roman"/>
              <a:ea typeface="Times New Roman"/>
              <a:cs typeface="Times New Roman"/>
              <a:sym typeface="Times New Roman"/>
            </a:endParaRPr>
          </a:p>
          <a:p>
            <a:pPr marL="342900" lvl="0" indent="-342900" algn="l" rtl="0">
              <a:lnSpc>
                <a:spcPct val="80000"/>
              </a:lnSpc>
              <a:spcBef>
                <a:spcPts val="0"/>
              </a:spcBef>
              <a:spcAft>
                <a:spcPts val="0"/>
              </a:spcAft>
              <a:buSzPts val="1480"/>
              <a:buChar char="►"/>
            </a:pPr>
            <a:r>
              <a:rPr lang="en-US" sz="1850" b="1" dirty="0">
                <a:solidFill>
                  <a:srgbClr val="EC5453"/>
                </a:solidFill>
                <a:latin typeface="Times New Roman"/>
                <a:ea typeface="Times New Roman"/>
                <a:cs typeface="Times New Roman"/>
                <a:sym typeface="Times New Roman"/>
              </a:rPr>
              <a:t>Aditya and </a:t>
            </a:r>
            <a:r>
              <a:rPr lang="en-US" sz="1850" b="1" dirty="0" err="1">
                <a:solidFill>
                  <a:srgbClr val="EC5453"/>
                </a:solidFill>
                <a:latin typeface="Times New Roman"/>
                <a:ea typeface="Times New Roman"/>
                <a:cs typeface="Times New Roman"/>
                <a:sym typeface="Times New Roman"/>
              </a:rPr>
              <a:t>Minaz</a:t>
            </a:r>
            <a:r>
              <a:rPr lang="en-US" sz="1850" b="1" dirty="0">
                <a:solidFill>
                  <a:srgbClr val="EC5453"/>
                </a:solidFill>
                <a:latin typeface="Times New Roman"/>
                <a:ea typeface="Times New Roman"/>
                <a:cs typeface="Times New Roman"/>
                <a:sym typeface="Times New Roman"/>
              </a:rPr>
              <a:t> (Front-End Team)</a:t>
            </a:r>
            <a:br>
              <a:rPr lang="en-US" sz="1850" dirty="0">
                <a:latin typeface="Times New Roman"/>
                <a:ea typeface="Times New Roman"/>
                <a:cs typeface="Times New Roman"/>
                <a:sym typeface="Times New Roman"/>
              </a:rPr>
            </a:br>
            <a:r>
              <a:rPr lang="en-US" sz="1665" dirty="0">
                <a:latin typeface="Times New Roman"/>
                <a:ea typeface="Times New Roman"/>
                <a:cs typeface="Times New Roman"/>
                <a:sym typeface="Times New Roman"/>
              </a:rPr>
              <a:t>Decide on the UI design and layout and functionality of the Webpage with the subsequent creation of Front-End.</a:t>
            </a:r>
            <a:endParaRPr dirty="0"/>
          </a:p>
          <a:p>
            <a:pPr marL="0" lvl="0" indent="0" algn="l" rtl="0">
              <a:lnSpc>
                <a:spcPct val="80000"/>
              </a:lnSpc>
              <a:spcBef>
                <a:spcPts val="0"/>
              </a:spcBef>
              <a:spcAft>
                <a:spcPts val="0"/>
              </a:spcAft>
              <a:buSzPts val="1332"/>
              <a:buNone/>
            </a:pPr>
            <a:r>
              <a:rPr lang="en-US" sz="1665" dirty="0">
                <a:latin typeface="Times New Roman"/>
                <a:ea typeface="Times New Roman"/>
                <a:cs typeface="Times New Roman"/>
                <a:sym typeface="Times New Roman"/>
              </a:rPr>
              <a:t>      Integration of the Front-End with the Back-End. Refine the Web page with improved functionality to help better the      	UX</a:t>
            </a:r>
            <a:endParaRPr dirty="0"/>
          </a:p>
          <a:p>
            <a:pPr marL="0" lvl="0" indent="0" algn="l" rtl="0">
              <a:lnSpc>
                <a:spcPct val="80000"/>
              </a:lnSpc>
              <a:spcBef>
                <a:spcPts val="0"/>
              </a:spcBef>
              <a:spcAft>
                <a:spcPts val="0"/>
              </a:spcAft>
              <a:buSzPts val="1776"/>
              <a:buNone/>
            </a:pPr>
            <a:endParaRPr sz="2220" dirty="0">
              <a:latin typeface="Times New Roman"/>
              <a:ea typeface="Times New Roman"/>
              <a:cs typeface="Times New Roman"/>
              <a:sym typeface="Times New Roman"/>
            </a:endParaRPr>
          </a:p>
          <a:p>
            <a:pPr marL="342900" lvl="0" indent="-342900" algn="l" rtl="0">
              <a:lnSpc>
                <a:spcPct val="80000"/>
              </a:lnSpc>
              <a:spcBef>
                <a:spcPts val="0"/>
              </a:spcBef>
              <a:spcAft>
                <a:spcPts val="0"/>
              </a:spcAft>
              <a:buSzPts val="1480"/>
              <a:buChar char="►"/>
            </a:pPr>
            <a:r>
              <a:rPr lang="en-US" sz="1850" b="1" dirty="0">
                <a:solidFill>
                  <a:srgbClr val="EC5453"/>
                </a:solidFill>
                <a:latin typeface="Times New Roman"/>
                <a:ea typeface="Times New Roman"/>
                <a:cs typeface="Times New Roman"/>
                <a:sym typeface="Times New Roman"/>
              </a:rPr>
              <a:t>Apurva and Vishal (Data and Visualization Team)</a:t>
            </a:r>
            <a:br>
              <a:rPr lang="en-US" sz="1850" dirty="0">
                <a:latin typeface="Times New Roman"/>
                <a:ea typeface="Times New Roman"/>
                <a:cs typeface="Times New Roman"/>
                <a:sym typeface="Times New Roman"/>
              </a:rPr>
            </a:br>
            <a:r>
              <a:rPr lang="en-US" sz="1665" i="0" u="none" strike="noStrike" dirty="0">
                <a:latin typeface="Times New Roman"/>
                <a:ea typeface="Times New Roman"/>
                <a:cs typeface="Times New Roman"/>
                <a:sym typeface="Times New Roman"/>
              </a:rPr>
              <a:t>Research on </a:t>
            </a:r>
            <a:r>
              <a:rPr lang="en-US" sz="1665" dirty="0">
                <a:latin typeface="Times New Roman"/>
                <a:ea typeface="Times New Roman"/>
                <a:cs typeface="Times New Roman"/>
                <a:sym typeface="Times New Roman"/>
              </a:rPr>
              <a:t>the second potential</a:t>
            </a:r>
            <a:r>
              <a:rPr lang="en-US" sz="1665" i="0" u="none" strike="noStrike" dirty="0">
                <a:latin typeface="Times New Roman"/>
                <a:ea typeface="Times New Roman"/>
                <a:cs typeface="Times New Roman"/>
                <a:sym typeface="Times New Roman"/>
              </a:rPr>
              <a:t> API required and write scripts for Data Collection.</a:t>
            </a:r>
            <a:endParaRPr sz="1665" b="1" dirty="0">
              <a:latin typeface="Times New Roman"/>
              <a:ea typeface="Times New Roman"/>
              <a:cs typeface="Times New Roman"/>
              <a:sym typeface="Times New Roman"/>
            </a:endParaRPr>
          </a:p>
          <a:p>
            <a:pPr marL="0" lvl="0" indent="0" algn="l" rtl="0">
              <a:lnSpc>
                <a:spcPct val="80000"/>
              </a:lnSpc>
              <a:spcBef>
                <a:spcPts val="0"/>
              </a:spcBef>
              <a:spcAft>
                <a:spcPts val="0"/>
              </a:spcAft>
              <a:buSzPts val="1332"/>
              <a:buNone/>
            </a:pPr>
            <a:r>
              <a:rPr lang="en-US" sz="1665" b="1" i="0" u="none" strike="noStrike" dirty="0">
                <a:latin typeface="Times New Roman"/>
                <a:ea typeface="Times New Roman"/>
                <a:cs typeface="Times New Roman"/>
                <a:sym typeface="Times New Roman"/>
              </a:rPr>
              <a:t>      </a:t>
            </a:r>
            <a:r>
              <a:rPr lang="en-US" sz="1665" b="0" i="0" u="none" strike="noStrike" dirty="0">
                <a:latin typeface="Times New Roman"/>
                <a:ea typeface="Times New Roman"/>
                <a:cs typeface="Times New Roman"/>
                <a:sym typeface="Times New Roman"/>
              </a:rPr>
              <a:t>Data Mining and Data Cleaning/Pre-processing </a:t>
            </a:r>
            <a:r>
              <a:rPr lang="en-US" sz="1665" dirty="0">
                <a:latin typeface="Times New Roman"/>
                <a:ea typeface="Times New Roman"/>
                <a:cs typeface="Times New Roman"/>
                <a:sym typeface="Times New Roman"/>
              </a:rPr>
              <a:t>as</a:t>
            </a:r>
            <a:r>
              <a:rPr lang="en-US" sz="1665" b="0" i="0" u="none" strike="noStrike" dirty="0">
                <a:latin typeface="Times New Roman"/>
                <a:ea typeface="Times New Roman"/>
                <a:cs typeface="Times New Roman"/>
                <a:sym typeface="Times New Roman"/>
              </a:rPr>
              <a:t> and when required.</a:t>
            </a:r>
          </a:p>
          <a:p>
            <a:pPr marL="0" lvl="0" indent="0" algn="l" rtl="0">
              <a:lnSpc>
                <a:spcPct val="80000"/>
              </a:lnSpc>
              <a:spcBef>
                <a:spcPts val="0"/>
              </a:spcBef>
              <a:spcAft>
                <a:spcPts val="0"/>
              </a:spcAft>
              <a:buSzPts val="1332"/>
              <a:buNone/>
            </a:pPr>
            <a:r>
              <a:rPr lang="en-US" sz="1665" dirty="0">
                <a:latin typeface="Times New Roman"/>
                <a:ea typeface="Times New Roman"/>
                <a:cs typeface="Times New Roman"/>
                <a:sym typeface="Times New Roman"/>
              </a:rPr>
              <a:t>      </a:t>
            </a:r>
            <a:r>
              <a:rPr lang="en-US" sz="1665" b="0" i="0" u="none" strike="noStrike" dirty="0">
                <a:latin typeface="Times New Roman"/>
                <a:ea typeface="Times New Roman"/>
                <a:cs typeface="Times New Roman"/>
                <a:sym typeface="Times New Roman"/>
              </a:rPr>
              <a:t>NLP Processing for Text and research/deploy visualizations.</a:t>
            </a:r>
            <a:br>
              <a:rPr lang="en-US" sz="1665" b="0" i="0" u="none" strike="noStrike" dirty="0">
                <a:solidFill>
                  <a:srgbClr val="000000"/>
                </a:solidFill>
                <a:latin typeface="Times New Roman"/>
                <a:ea typeface="Times New Roman"/>
                <a:cs typeface="Times New Roman"/>
                <a:sym typeface="Times New Roman"/>
              </a:rPr>
            </a:br>
            <a:endParaRPr sz="2220" dirty="0">
              <a:latin typeface="Times New Roman"/>
              <a:ea typeface="Times New Roman"/>
              <a:cs typeface="Times New Roman"/>
              <a:sym typeface="Times New Roman"/>
            </a:endParaRPr>
          </a:p>
          <a:p>
            <a:pPr marL="342900" lvl="0" indent="-342900" algn="l" rtl="0">
              <a:lnSpc>
                <a:spcPct val="80000"/>
              </a:lnSpc>
              <a:spcBef>
                <a:spcPts val="0"/>
              </a:spcBef>
              <a:spcAft>
                <a:spcPts val="0"/>
              </a:spcAft>
              <a:buSzPts val="1480"/>
              <a:buChar char="►"/>
            </a:pPr>
            <a:r>
              <a:rPr lang="en-US" sz="1850" b="1" dirty="0">
                <a:solidFill>
                  <a:srgbClr val="EC5453"/>
                </a:solidFill>
                <a:latin typeface="Times New Roman"/>
                <a:ea typeface="Times New Roman"/>
                <a:cs typeface="Times New Roman"/>
                <a:sym typeface="Times New Roman"/>
              </a:rPr>
              <a:t>Ashwin (Cloud Deployment Team)</a:t>
            </a:r>
            <a:br>
              <a:rPr lang="en-US" sz="1850" dirty="0">
                <a:latin typeface="Times New Roman"/>
                <a:ea typeface="Times New Roman"/>
                <a:cs typeface="Times New Roman"/>
                <a:sym typeface="Times New Roman"/>
              </a:rPr>
            </a:br>
            <a:r>
              <a:rPr lang="en-US" sz="1665" dirty="0">
                <a:latin typeface="Times New Roman"/>
                <a:ea typeface="Times New Roman"/>
                <a:cs typeface="Times New Roman"/>
                <a:sym typeface="Times New Roman"/>
              </a:rPr>
              <a:t>Test/Deploy the required resources (Data Lake/ PostgreSQL/Data Factory/DB).</a:t>
            </a:r>
            <a:endParaRPr dirty="0"/>
          </a:p>
          <a:p>
            <a:pPr marL="0" lvl="0" indent="0" algn="l" rtl="0">
              <a:lnSpc>
                <a:spcPct val="80000"/>
              </a:lnSpc>
              <a:spcBef>
                <a:spcPts val="0"/>
              </a:spcBef>
              <a:spcAft>
                <a:spcPts val="0"/>
              </a:spcAft>
              <a:buSzPts val="1332"/>
              <a:buNone/>
            </a:pPr>
            <a:r>
              <a:rPr lang="en-US" sz="1665" dirty="0">
                <a:latin typeface="Times New Roman"/>
                <a:ea typeface="Times New Roman"/>
                <a:cs typeface="Times New Roman"/>
                <a:sym typeface="Times New Roman"/>
              </a:rPr>
              <a:t>      Create dummy scripts and trigger them using data factory pipelines.</a:t>
            </a:r>
            <a:endParaRPr dirty="0"/>
          </a:p>
          <a:p>
            <a:pPr marL="0" lvl="0" indent="0" algn="l" rtl="0">
              <a:lnSpc>
                <a:spcPct val="80000"/>
              </a:lnSpc>
              <a:spcBef>
                <a:spcPts val="0"/>
              </a:spcBef>
              <a:spcAft>
                <a:spcPts val="0"/>
              </a:spcAft>
              <a:buSzPts val="1332"/>
              <a:buNone/>
            </a:pPr>
            <a:r>
              <a:rPr lang="en-US" sz="1665" dirty="0">
                <a:latin typeface="Times New Roman"/>
                <a:ea typeface="Times New Roman"/>
                <a:cs typeface="Times New Roman"/>
                <a:sym typeface="Times New Roman"/>
              </a:rPr>
              <a:t>      Research on how to connect PostgreSQL to Front-end.</a:t>
            </a:r>
            <a:endParaRPr dirty="0"/>
          </a:p>
          <a:p>
            <a:pPr marL="0" lvl="0" indent="0" algn="l" rtl="0">
              <a:lnSpc>
                <a:spcPct val="80000"/>
              </a:lnSpc>
              <a:spcBef>
                <a:spcPts val="0"/>
              </a:spcBef>
              <a:spcAft>
                <a:spcPts val="0"/>
              </a:spcAft>
              <a:buSzPts val="1776"/>
              <a:buNone/>
            </a:pPr>
            <a:endParaRPr sz="2220" dirty="0">
              <a:latin typeface="Times New Roman"/>
              <a:ea typeface="Times New Roman"/>
              <a:cs typeface="Times New Roman"/>
              <a:sym typeface="Times New Roman"/>
            </a:endParaRPr>
          </a:p>
          <a:p>
            <a:pPr marL="342900" lvl="0" indent="-342900" algn="l" rtl="0">
              <a:lnSpc>
                <a:spcPct val="80000"/>
              </a:lnSpc>
              <a:spcBef>
                <a:spcPts val="0"/>
              </a:spcBef>
              <a:spcAft>
                <a:spcPts val="0"/>
              </a:spcAft>
              <a:buSzPts val="1480"/>
              <a:buChar char="►"/>
            </a:pPr>
            <a:r>
              <a:rPr lang="en-US" sz="1850" b="1" dirty="0" err="1">
                <a:solidFill>
                  <a:srgbClr val="EC5453"/>
                </a:solidFill>
                <a:latin typeface="Times New Roman"/>
                <a:ea typeface="Times New Roman"/>
                <a:cs typeface="Times New Roman"/>
                <a:sym typeface="Times New Roman"/>
              </a:rPr>
              <a:t>Sumit</a:t>
            </a:r>
            <a:r>
              <a:rPr lang="en-US" sz="1850" b="1" dirty="0">
                <a:solidFill>
                  <a:srgbClr val="EC5453"/>
                </a:solidFill>
                <a:latin typeface="Times New Roman"/>
                <a:ea typeface="Times New Roman"/>
                <a:cs typeface="Times New Roman"/>
                <a:sym typeface="Times New Roman"/>
              </a:rPr>
              <a:t> and </a:t>
            </a:r>
            <a:r>
              <a:rPr lang="en-US" sz="1850" b="1" dirty="0" err="1">
                <a:solidFill>
                  <a:srgbClr val="EC5453"/>
                </a:solidFill>
                <a:latin typeface="Times New Roman"/>
                <a:ea typeface="Times New Roman"/>
                <a:cs typeface="Times New Roman"/>
                <a:sym typeface="Times New Roman"/>
              </a:rPr>
              <a:t>Nripendra</a:t>
            </a:r>
            <a:r>
              <a:rPr lang="en-US" sz="1850" b="1" dirty="0">
                <a:solidFill>
                  <a:srgbClr val="EC5453"/>
                </a:solidFill>
                <a:latin typeface="Times New Roman"/>
                <a:ea typeface="Times New Roman"/>
                <a:cs typeface="Times New Roman"/>
                <a:sym typeface="Times New Roman"/>
              </a:rPr>
              <a:t> (Django Team)</a:t>
            </a:r>
            <a:endParaRPr dirty="0"/>
          </a:p>
          <a:p>
            <a:pPr marL="0" lvl="0" indent="0" algn="l" rtl="0">
              <a:lnSpc>
                <a:spcPct val="80000"/>
              </a:lnSpc>
              <a:spcBef>
                <a:spcPts val="0"/>
              </a:spcBef>
              <a:spcAft>
                <a:spcPts val="0"/>
              </a:spcAft>
              <a:buSzPts val="1480"/>
              <a:buNone/>
            </a:pPr>
            <a:r>
              <a:rPr lang="en-US" sz="1665" dirty="0">
                <a:latin typeface="Times New Roman"/>
                <a:ea typeface="Times New Roman"/>
                <a:cs typeface="Times New Roman"/>
                <a:sym typeface="Times New Roman"/>
              </a:rPr>
              <a:t>       Analyze for the risks involved and prepare </a:t>
            </a:r>
            <a:r>
              <a:rPr lang="en-US" sz="1665" dirty="0" err="1">
                <a:latin typeface="Times New Roman"/>
                <a:ea typeface="Times New Roman"/>
                <a:cs typeface="Times New Roman"/>
                <a:sym typeface="Times New Roman"/>
              </a:rPr>
              <a:t>.Net</a:t>
            </a:r>
            <a:r>
              <a:rPr lang="en-US" sz="1665" dirty="0">
                <a:latin typeface="Times New Roman"/>
                <a:ea typeface="Times New Roman"/>
                <a:cs typeface="Times New Roman"/>
                <a:sym typeface="Times New Roman"/>
              </a:rPr>
              <a:t> Backup</a:t>
            </a:r>
          </a:p>
          <a:p>
            <a:pPr marL="0" lvl="0" indent="0" algn="l" rtl="0">
              <a:lnSpc>
                <a:spcPct val="80000"/>
              </a:lnSpc>
              <a:spcBef>
                <a:spcPts val="0"/>
              </a:spcBef>
              <a:spcAft>
                <a:spcPts val="0"/>
              </a:spcAft>
              <a:buSzPts val="1480"/>
              <a:buNone/>
            </a:pPr>
            <a:r>
              <a:rPr lang="en-GB" dirty="0"/>
              <a:t>     </a:t>
            </a:r>
            <a:r>
              <a:rPr lang="en-GB" sz="1690" dirty="0">
                <a:latin typeface="Times New Roman" panose="02020603050405020304" pitchFamily="18" charset="0"/>
                <a:cs typeface="Times New Roman" panose="02020603050405020304" pitchFamily="18" charset="0"/>
              </a:rPr>
              <a:t>Prepare the structure of Lex API, and develop intents based on user requirements.</a:t>
            </a:r>
            <a:endParaRPr dirty="0"/>
          </a:p>
          <a:p>
            <a:pPr marL="0" lvl="0" indent="0" algn="l" rtl="0">
              <a:lnSpc>
                <a:spcPct val="80000"/>
              </a:lnSpc>
              <a:spcBef>
                <a:spcPts val="0"/>
              </a:spcBef>
              <a:spcAft>
                <a:spcPts val="0"/>
              </a:spcAft>
              <a:buSzPts val="1332"/>
              <a:buNone/>
            </a:pPr>
            <a:r>
              <a:rPr lang="en-US" sz="1665" dirty="0">
                <a:latin typeface="Times New Roman"/>
                <a:ea typeface="Times New Roman"/>
                <a:cs typeface="Times New Roman"/>
                <a:sym typeface="Times New Roman"/>
              </a:rPr>
              <a:t>       Creation of Back-End and integration with the front-end.</a:t>
            </a:r>
            <a:endParaRPr dirty="0"/>
          </a:p>
          <a:p>
            <a:pPr marL="0" lvl="0" indent="0" algn="l" rtl="0">
              <a:lnSpc>
                <a:spcPct val="80000"/>
              </a:lnSpc>
              <a:spcBef>
                <a:spcPts val="0"/>
              </a:spcBef>
              <a:spcAft>
                <a:spcPts val="0"/>
              </a:spcAft>
              <a:buSzPts val="1332"/>
              <a:buNone/>
            </a:pPr>
            <a:endParaRPr sz="1665" dirty="0">
              <a:latin typeface="Times New Roman"/>
              <a:ea typeface="Times New Roman"/>
              <a:cs typeface="Times New Roman"/>
              <a:sym typeface="Times New Roman"/>
            </a:endParaRPr>
          </a:p>
          <a:p>
            <a:pPr marL="0" lvl="0" indent="0" algn="l" rtl="0">
              <a:lnSpc>
                <a:spcPct val="80000"/>
              </a:lnSpc>
              <a:spcBef>
                <a:spcPts val="0"/>
              </a:spcBef>
              <a:spcAft>
                <a:spcPts val="0"/>
              </a:spcAft>
              <a:buSzPts val="1480"/>
              <a:buNone/>
            </a:pPr>
            <a:br>
              <a:rPr lang="en-US" sz="1850" dirty="0">
                <a:latin typeface="Times New Roman"/>
                <a:ea typeface="Times New Roman"/>
                <a:cs typeface="Times New Roman"/>
                <a:sym typeface="Times New Roman"/>
              </a:rPr>
            </a:br>
            <a:endParaRPr sz="2220" dirty="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7"/>
          <p:cNvSpPr txBox="1">
            <a:spLocks noGrp="1"/>
          </p:cNvSpPr>
          <p:nvPr>
            <p:ph type="title"/>
          </p:nvPr>
        </p:nvSpPr>
        <p:spPr>
          <a:xfrm>
            <a:off x="646111" y="452719"/>
            <a:ext cx="9404723" cy="7437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2800"/>
              <a:buFont typeface="Times New Roman"/>
              <a:buNone/>
            </a:pPr>
            <a:r>
              <a:rPr lang="en-US" sz="2800">
                <a:latin typeface="Times New Roman"/>
                <a:ea typeface="Times New Roman"/>
                <a:cs typeface="Times New Roman"/>
                <a:sym typeface="Times New Roman"/>
              </a:rPr>
              <a:t>Architecture</a:t>
            </a:r>
            <a:endParaRPr sz="3600">
              <a:latin typeface="Times New Roman"/>
              <a:ea typeface="Times New Roman"/>
              <a:cs typeface="Times New Roman"/>
              <a:sym typeface="Times New Roman"/>
            </a:endParaRPr>
          </a:p>
        </p:txBody>
      </p:sp>
      <p:pic>
        <p:nvPicPr>
          <p:cNvPr id="329" name="Google Shape;329;p7" descr="A screenshot of a cell phone&#10;&#10;Description automatically generated"/>
          <p:cNvPicPr preferRelativeResize="0">
            <a:picLocks noGrp="1"/>
          </p:cNvPicPr>
          <p:nvPr>
            <p:ph type="body" idx="1"/>
          </p:nvPr>
        </p:nvPicPr>
        <p:blipFill rotWithShape="1">
          <a:blip r:embed="rId3">
            <a:alphaModFix/>
          </a:blip>
          <a:srcRect/>
          <a:stretch/>
        </p:blipFill>
        <p:spPr>
          <a:xfrm>
            <a:off x="914368" y="1455174"/>
            <a:ext cx="9388787" cy="49501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
        <p:cNvGrpSpPr/>
        <p:nvPr/>
      </p:nvGrpSpPr>
      <p:grpSpPr>
        <a:xfrm>
          <a:off x="0" y="0"/>
          <a:ext cx="0" cy="0"/>
          <a:chOff x="0" y="0"/>
          <a:chExt cx="0" cy="0"/>
        </a:xfrm>
      </p:grpSpPr>
      <p:sp>
        <p:nvSpPr>
          <p:cNvPr id="334" name="Google Shape;334;p8"/>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35" name="Google Shape;335;p8"/>
          <p:cNvSpPr/>
          <p:nvPr/>
        </p:nvSpPr>
        <p:spPr>
          <a:xfrm>
            <a:off x="7560733" y="0"/>
            <a:ext cx="3215640" cy="6858000"/>
          </a:xfrm>
          <a:prstGeom prst="rect">
            <a:avLst/>
          </a:prstGeom>
          <a:solidFill>
            <a:srgbClr val="163C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36" name="Google Shape;336;p8"/>
          <p:cNvSpPr txBox="1">
            <a:spLocks noGrp="1"/>
          </p:cNvSpPr>
          <p:nvPr>
            <p:ph type="title"/>
          </p:nvPr>
        </p:nvSpPr>
        <p:spPr>
          <a:xfrm>
            <a:off x="7825169" y="1447799"/>
            <a:ext cx="2731458" cy="476673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4000"/>
              <a:buFont typeface="Times New Roman"/>
              <a:buNone/>
            </a:pPr>
            <a:r>
              <a:rPr lang="en-US" sz="4000">
                <a:solidFill>
                  <a:schemeClr val="lt1"/>
                </a:solidFill>
                <a:latin typeface="Times New Roman"/>
                <a:ea typeface="Times New Roman"/>
                <a:cs typeface="Times New Roman"/>
                <a:sym typeface="Times New Roman"/>
              </a:rPr>
              <a:t>DATA PLAN</a:t>
            </a:r>
            <a:endParaRPr/>
          </a:p>
        </p:txBody>
      </p:sp>
      <p:sp>
        <p:nvSpPr>
          <p:cNvPr id="337" name="Google Shape;337;p8"/>
          <p:cNvSpPr/>
          <p:nvPr/>
        </p:nvSpPr>
        <p:spPr>
          <a:xfrm>
            <a:off x="10764859" y="0"/>
            <a:ext cx="1438656" cy="6858000"/>
          </a:xfrm>
          <a:prstGeom prst="rect">
            <a:avLst/>
          </a:prstGeom>
          <a:solidFill>
            <a:srgbClr val="0E28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entury Gothic"/>
              <a:ea typeface="Century Gothic"/>
              <a:cs typeface="Century Gothic"/>
              <a:sym typeface="Century Gothic"/>
            </a:endParaRPr>
          </a:p>
        </p:txBody>
      </p:sp>
      <p:sp>
        <p:nvSpPr>
          <p:cNvPr id="338" name="Google Shape;338;p8"/>
          <p:cNvSpPr txBox="1">
            <a:spLocks noGrp="1"/>
          </p:cNvSpPr>
          <p:nvPr>
            <p:ph type="body" idx="1"/>
          </p:nvPr>
        </p:nvSpPr>
        <p:spPr>
          <a:xfrm>
            <a:off x="395926" y="424206"/>
            <a:ext cx="6872140" cy="6141964"/>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90000"/>
              </a:lnSpc>
              <a:spcBef>
                <a:spcPts val="0"/>
              </a:spcBef>
              <a:spcAft>
                <a:spcPts val="0"/>
              </a:spcAft>
              <a:buSzPts val="1200"/>
              <a:buChar char="►"/>
            </a:pPr>
            <a:r>
              <a:rPr lang="en-US" sz="1500" b="1" u="sng" dirty="0">
                <a:latin typeface="Times New Roman"/>
                <a:ea typeface="Times New Roman"/>
                <a:cs typeface="Times New Roman"/>
                <a:sym typeface="Times New Roman"/>
              </a:rPr>
              <a:t>Data to be considered</a:t>
            </a:r>
            <a:endParaRPr dirty="0"/>
          </a:p>
          <a:p>
            <a:pPr marL="0" marR="0" lvl="0" indent="0" algn="l" rtl="0">
              <a:lnSpc>
                <a:spcPct val="90000"/>
              </a:lnSpc>
              <a:spcBef>
                <a:spcPts val="0"/>
              </a:spcBef>
              <a:spcAft>
                <a:spcPts val="0"/>
              </a:spcAft>
              <a:buSzPts val="1200"/>
              <a:buNone/>
            </a:pPr>
            <a:endParaRPr sz="1500"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1500" dirty="0">
                <a:latin typeface="Times New Roman" panose="02020603050405020304" pitchFamily="18" charset="0"/>
                <a:ea typeface="Times New Roman"/>
                <a:cs typeface="Times New Roman" panose="02020603050405020304" pitchFamily="18" charset="0"/>
                <a:sym typeface="Times New Roman"/>
              </a:rPr>
              <a:t>We are considering data from various APIs; We scoured the web for COVID-19 API’s or other implementations of centralized world data regarding the pandemic. We plan to consider two broad types : DYNAMIC and STATIC data. Once the data is collected and curated, we aim to filter the type of queries the bot is able to answer.</a:t>
            </a:r>
            <a:endParaRPr dirty="0">
              <a:latin typeface="Times New Roman" panose="02020603050405020304" pitchFamily="18" charset="0"/>
              <a:cs typeface="Times New Roman" panose="02020603050405020304" pitchFamily="18" charset="0"/>
            </a:endParaRPr>
          </a:p>
          <a:p>
            <a:pPr marL="0" marR="0" lvl="0" indent="0" algn="l" rtl="0">
              <a:lnSpc>
                <a:spcPct val="90000"/>
              </a:lnSpc>
              <a:spcBef>
                <a:spcPts val="0"/>
              </a:spcBef>
              <a:spcAft>
                <a:spcPts val="0"/>
              </a:spcAft>
              <a:buSzPts val="1200"/>
              <a:buNone/>
            </a:pPr>
            <a:endParaRPr sz="1500" dirty="0">
              <a:latin typeface="Times New Roman" panose="02020603050405020304" pitchFamily="18" charset="0"/>
              <a:ea typeface="Times New Roman"/>
              <a:cs typeface="Times New Roman" panose="02020603050405020304" pitchFamily="18" charset="0"/>
              <a:sym typeface="Times New Roman"/>
            </a:endParaRPr>
          </a:p>
          <a:p>
            <a:pPr marL="0" marR="0" lvl="0" indent="76200" algn="l" rtl="0">
              <a:lnSpc>
                <a:spcPct val="90000"/>
              </a:lnSpc>
              <a:spcBef>
                <a:spcPts val="0"/>
              </a:spcBef>
              <a:spcAft>
                <a:spcPts val="0"/>
              </a:spcAft>
              <a:buSzPts val="1200"/>
              <a:buNone/>
            </a:pPr>
            <a:endParaRPr sz="1500" dirty="0">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90000"/>
              </a:lnSpc>
              <a:spcBef>
                <a:spcPts val="0"/>
              </a:spcBef>
              <a:spcAft>
                <a:spcPts val="0"/>
              </a:spcAft>
              <a:buSzPts val="1200"/>
              <a:buNone/>
            </a:pPr>
            <a:r>
              <a:rPr lang="en-US" sz="1500" b="1" u="sng" dirty="0">
                <a:latin typeface="Times New Roman" panose="02020603050405020304" pitchFamily="18" charset="0"/>
                <a:ea typeface="Times New Roman"/>
                <a:cs typeface="Times New Roman" panose="02020603050405020304" pitchFamily="18" charset="0"/>
                <a:sym typeface="Times New Roman"/>
              </a:rPr>
              <a:t>DYNAMIC / LIVE DATA</a:t>
            </a:r>
            <a:endParaRPr dirty="0">
              <a:latin typeface="Times New Roman" panose="02020603050405020304" pitchFamily="18" charset="0"/>
              <a:cs typeface="Times New Roman" panose="02020603050405020304" pitchFamily="18" charset="0"/>
            </a:endParaRPr>
          </a:p>
          <a:p>
            <a:pPr marL="0" marR="0" lvl="0" indent="0" algn="l" rtl="0">
              <a:lnSpc>
                <a:spcPct val="90000"/>
              </a:lnSpc>
              <a:spcBef>
                <a:spcPts val="0"/>
              </a:spcBef>
              <a:spcAft>
                <a:spcPts val="0"/>
              </a:spcAft>
              <a:buSzPts val="1200"/>
              <a:buNone/>
            </a:pPr>
            <a:endParaRPr sz="1500" b="1" u="sng" dirty="0">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90000"/>
              </a:lnSpc>
              <a:spcBef>
                <a:spcPts val="0"/>
              </a:spcBef>
              <a:spcAft>
                <a:spcPts val="0"/>
              </a:spcAft>
              <a:buSzPts val="1200"/>
              <a:buChar char="►"/>
            </a:pPr>
            <a:r>
              <a:rPr lang="en-US" sz="1500" dirty="0">
                <a:latin typeface="Times New Roman" panose="02020603050405020304" pitchFamily="18" charset="0"/>
                <a:ea typeface="Times New Roman"/>
                <a:cs typeface="Times New Roman" panose="02020603050405020304" pitchFamily="18" charset="0"/>
                <a:sym typeface="Times New Roman"/>
              </a:rPr>
              <a:t>-</a:t>
            </a:r>
            <a:r>
              <a:rPr lang="en-US" sz="1500" b="1" dirty="0">
                <a:latin typeface="Times New Roman" panose="02020603050405020304" pitchFamily="18" charset="0"/>
                <a:ea typeface="Times New Roman"/>
                <a:cs typeface="Times New Roman" panose="02020603050405020304" pitchFamily="18" charset="0"/>
                <a:sym typeface="Times New Roman"/>
              </a:rPr>
              <a:t>Statistics of COVID-19 cases Per Country [Real Time Data, Updating regularly]</a:t>
            </a:r>
            <a:endParaRPr dirty="0">
              <a:latin typeface="Times New Roman" panose="02020603050405020304" pitchFamily="18" charset="0"/>
              <a:cs typeface="Times New Roman" panose="02020603050405020304" pitchFamily="18" charset="0"/>
            </a:endParaRPr>
          </a:p>
          <a:p>
            <a:pPr marL="800100" lvl="2" indent="-228600" algn="l" rtl="0">
              <a:lnSpc>
                <a:spcPct val="90000"/>
              </a:lnSpc>
              <a:spcBef>
                <a:spcPts val="0"/>
              </a:spcBef>
              <a:spcAft>
                <a:spcPts val="0"/>
              </a:spcAft>
              <a:buSzPts val="1200"/>
              <a:buChar char="►"/>
            </a:pPr>
            <a:r>
              <a:rPr lang="en-US" sz="1500" dirty="0">
                <a:latin typeface="Times New Roman" panose="02020603050405020304" pitchFamily="18" charset="0"/>
                <a:ea typeface="Times New Roman"/>
                <a:cs typeface="Times New Roman" panose="02020603050405020304" pitchFamily="18" charset="0"/>
                <a:sym typeface="Times New Roman"/>
              </a:rPr>
              <a:t>Total cases</a:t>
            </a:r>
            <a:endParaRPr dirty="0">
              <a:latin typeface="Times New Roman" panose="02020603050405020304" pitchFamily="18" charset="0"/>
              <a:cs typeface="Times New Roman" panose="02020603050405020304" pitchFamily="18" charset="0"/>
            </a:endParaRPr>
          </a:p>
          <a:p>
            <a:pPr marL="800100" lvl="2" indent="-228600" algn="l" rtl="0">
              <a:lnSpc>
                <a:spcPct val="90000"/>
              </a:lnSpc>
              <a:spcBef>
                <a:spcPts val="0"/>
              </a:spcBef>
              <a:spcAft>
                <a:spcPts val="0"/>
              </a:spcAft>
              <a:buSzPts val="1200"/>
              <a:buChar char="►"/>
            </a:pPr>
            <a:r>
              <a:rPr lang="en-US" sz="1500" dirty="0">
                <a:latin typeface="Times New Roman" panose="02020603050405020304" pitchFamily="18" charset="0"/>
                <a:ea typeface="Times New Roman"/>
                <a:cs typeface="Times New Roman" panose="02020603050405020304" pitchFamily="18" charset="0"/>
                <a:sym typeface="Times New Roman"/>
              </a:rPr>
              <a:t>Active cases</a:t>
            </a:r>
            <a:endParaRPr dirty="0">
              <a:latin typeface="Times New Roman" panose="02020603050405020304" pitchFamily="18" charset="0"/>
              <a:cs typeface="Times New Roman" panose="02020603050405020304" pitchFamily="18" charset="0"/>
            </a:endParaRPr>
          </a:p>
          <a:p>
            <a:pPr marL="800100" lvl="2" indent="-228600" algn="l" rtl="0">
              <a:lnSpc>
                <a:spcPct val="90000"/>
              </a:lnSpc>
              <a:spcBef>
                <a:spcPts val="0"/>
              </a:spcBef>
              <a:spcAft>
                <a:spcPts val="0"/>
              </a:spcAft>
              <a:buSzPts val="1200"/>
              <a:buChar char="►"/>
            </a:pPr>
            <a:r>
              <a:rPr lang="en-US" sz="1500" dirty="0">
                <a:latin typeface="Times New Roman" panose="02020603050405020304" pitchFamily="18" charset="0"/>
                <a:ea typeface="Times New Roman"/>
                <a:cs typeface="Times New Roman" panose="02020603050405020304" pitchFamily="18" charset="0"/>
                <a:sym typeface="Times New Roman"/>
              </a:rPr>
              <a:t>Recovered cases</a:t>
            </a:r>
            <a:endParaRPr dirty="0">
              <a:latin typeface="Times New Roman" panose="02020603050405020304" pitchFamily="18" charset="0"/>
              <a:cs typeface="Times New Roman" panose="02020603050405020304" pitchFamily="18" charset="0"/>
            </a:endParaRPr>
          </a:p>
          <a:p>
            <a:pPr marL="800100" lvl="2" indent="-228600" algn="l" rtl="0">
              <a:lnSpc>
                <a:spcPct val="90000"/>
              </a:lnSpc>
              <a:spcBef>
                <a:spcPts val="0"/>
              </a:spcBef>
              <a:spcAft>
                <a:spcPts val="0"/>
              </a:spcAft>
              <a:buSzPts val="1200"/>
              <a:buChar char="►"/>
            </a:pPr>
            <a:r>
              <a:rPr lang="en-US" sz="1500" dirty="0">
                <a:latin typeface="Times New Roman" panose="02020603050405020304" pitchFamily="18" charset="0"/>
                <a:ea typeface="Times New Roman"/>
                <a:cs typeface="Times New Roman" panose="02020603050405020304" pitchFamily="18" charset="0"/>
                <a:sym typeface="Times New Roman"/>
              </a:rPr>
              <a:t>Deceased cases</a:t>
            </a:r>
            <a:endParaRPr dirty="0">
              <a:latin typeface="Times New Roman" panose="02020603050405020304" pitchFamily="18" charset="0"/>
              <a:cs typeface="Times New Roman" panose="02020603050405020304" pitchFamily="18" charset="0"/>
            </a:endParaRPr>
          </a:p>
          <a:p>
            <a:pPr marL="800100" lvl="2" indent="-228600" algn="l" rtl="0">
              <a:lnSpc>
                <a:spcPct val="90000"/>
              </a:lnSpc>
              <a:spcBef>
                <a:spcPts val="0"/>
              </a:spcBef>
              <a:spcAft>
                <a:spcPts val="0"/>
              </a:spcAft>
              <a:buSzPts val="1200"/>
              <a:buChar char="►"/>
            </a:pPr>
            <a:r>
              <a:rPr lang="en-US" sz="1500" dirty="0">
                <a:latin typeface="Times New Roman" panose="02020603050405020304" pitchFamily="18" charset="0"/>
                <a:ea typeface="Times New Roman"/>
                <a:cs typeface="Times New Roman" panose="02020603050405020304" pitchFamily="18" charset="0"/>
                <a:sym typeface="Times New Roman"/>
              </a:rPr>
              <a:t>Tests done</a:t>
            </a:r>
            <a:endParaRPr dirty="0">
              <a:latin typeface="Times New Roman" panose="02020603050405020304" pitchFamily="18" charset="0"/>
              <a:cs typeface="Times New Roman" panose="02020603050405020304" pitchFamily="18" charset="0"/>
            </a:endParaRPr>
          </a:p>
          <a:p>
            <a:pPr marL="800100" lvl="2" indent="-152400" algn="l" rtl="0">
              <a:lnSpc>
                <a:spcPct val="90000"/>
              </a:lnSpc>
              <a:spcBef>
                <a:spcPts val="0"/>
              </a:spcBef>
              <a:spcAft>
                <a:spcPts val="0"/>
              </a:spcAft>
              <a:buSzPts val="1200"/>
              <a:buNone/>
            </a:pPr>
            <a:endParaRPr sz="1500" dirty="0">
              <a:latin typeface="Times New Roman" panose="02020603050405020304" pitchFamily="18" charset="0"/>
              <a:ea typeface="Times New Roman"/>
              <a:cs typeface="Times New Roman" panose="02020603050405020304" pitchFamily="18" charset="0"/>
              <a:sym typeface="Times New Roman"/>
            </a:endParaRPr>
          </a:p>
          <a:p>
            <a:pPr marL="342900" marR="0" lvl="0" indent="-342900" algn="l" rtl="0">
              <a:lnSpc>
                <a:spcPct val="90000"/>
              </a:lnSpc>
              <a:spcBef>
                <a:spcPts val="0"/>
              </a:spcBef>
              <a:spcAft>
                <a:spcPts val="0"/>
              </a:spcAft>
              <a:buSzPts val="1200"/>
              <a:buFont typeface="Noto Sans Symbols"/>
              <a:buChar char="❖"/>
            </a:pPr>
            <a:r>
              <a:rPr lang="en-US" sz="1500" u="sng" dirty="0">
                <a:solidFill>
                  <a:schemeClr val="hlink"/>
                </a:solidFill>
                <a:latin typeface="Times New Roman" panose="02020603050405020304" pitchFamily="18" charset="0"/>
                <a:ea typeface="Times New Roman"/>
                <a:cs typeface="Times New Roman" panose="02020603050405020304" pitchFamily="18" charset="0"/>
                <a:sym typeface="Times New Roman"/>
                <a:hlinkClick r:id="rId4"/>
              </a:rPr>
              <a:t>https://api.covid19api.com/summary</a:t>
            </a:r>
            <a:endParaRPr sz="1500" dirty="0">
              <a:latin typeface="Times New Roman" panose="02020603050405020304" pitchFamily="18" charset="0"/>
              <a:ea typeface="Times New Roman"/>
              <a:cs typeface="Times New Roman" panose="02020603050405020304" pitchFamily="18" charset="0"/>
              <a:sym typeface="Times New Roman"/>
            </a:endParaRPr>
          </a:p>
          <a:p>
            <a:pPr marL="342900" marR="0" lvl="0" indent="-342900" algn="l" rtl="0">
              <a:lnSpc>
                <a:spcPct val="90000"/>
              </a:lnSpc>
              <a:spcBef>
                <a:spcPts val="0"/>
              </a:spcBef>
              <a:spcAft>
                <a:spcPts val="0"/>
              </a:spcAft>
              <a:buSzPts val="1200"/>
              <a:buFont typeface="Noto Sans Symbols"/>
              <a:buChar char="❖"/>
            </a:pPr>
            <a:r>
              <a:rPr lang="en-US" sz="1500" u="sng" dirty="0">
                <a:solidFill>
                  <a:schemeClr val="hlink"/>
                </a:solidFill>
                <a:latin typeface="Times New Roman" panose="02020603050405020304" pitchFamily="18" charset="0"/>
                <a:ea typeface="Times New Roman"/>
                <a:cs typeface="Times New Roman" panose="02020603050405020304" pitchFamily="18" charset="0"/>
                <a:sym typeface="Times New Roman"/>
                <a:hlinkClick r:id="rId5"/>
              </a:rPr>
              <a:t>https://api.covid19api.com/countries</a:t>
            </a:r>
            <a:endParaRPr lang="en-US" sz="1500" u="sng" dirty="0">
              <a:solidFill>
                <a:schemeClr val="hlink"/>
              </a:solidFill>
              <a:latin typeface="Times New Roman" panose="02020603050405020304" pitchFamily="18" charset="0"/>
              <a:ea typeface="Times New Roman"/>
              <a:cs typeface="Times New Roman" panose="02020603050405020304" pitchFamily="18" charset="0"/>
              <a:sym typeface="Times New Roman"/>
            </a:endParaRPr>
          </a:p>
          <a:p>
            <a:pPr marL="342900" marR="0" lvl="0" indent="-342900" algn="l" rtl="0">
              <a:lnSpc>
                <a:spcPct val="90000"/>
              </a:lnSpc>
              <a:spcBef>
                <a:spcPts val="0"/>
              </a:spcBef>
              <a:spcAft>
                <a:spcPts val="0"/>
              </a:spcAft>
              <a:buSzPts val="1200"/>
              <a:buFont typeface="Noto Sans Symbols"/>
              <a:buChar char="❖"/>
            </a:pPr>
            <a:r>
              <a:rPr lang="en-GB" sz="1500" dirty="0">
                <a:latin typeface="Times New Roman" panose="02020603050405020304" pitchFamily="18" charset="0"/>
                <a:ea typeface="Times New Roman"/>
                <a:cs typeface="Times New Roman" panose="02020603050405020304" pitchFamily="18" charset="0"/>
                <a:sym typeface="Times New Roman"/>
                <a:hlinkClick r:id="rId6"/>
              </a:rPr>
              <a:t>https://raw.githubusercontent.com/microsoft/Bing-COVID-19-Data/master/data/Bing-COVID19-Data.csv</a:t>
            </a:r>
            <a:endParaRPr lang="en-GB" sz="1500" dirty="0">
              <a:latin typeface="Times New Roman" panose="02020603050405020304" pitchFamily="18" charset="0"/>
              <a:ea typeface="Times New Roman"/>
              <a:cs typeface="Times New Roman" panose="02020603050405020304" pitchFamily="18" charset="0"/>
              <a:sym typeface="Times New Roman"/>
            </a:endParaRPr>
          </a:p>
          <a:p>
            <a:pPr marL="342900" marR="0" lvl="0" indent="-342900" algn="l" rtl="0">
              <a:lnSpc>
                <a:spcPct val="90000"/>
              </a:lnSpc>
              <a:spcBef>
                <a:spcPts val="0"/>
              </a:spcBef>
              <a:spcAft>
                <a:spcPts val="0"/>
              </a:spcAft>
              <a:buSzPts val="1200"/>
              <a:buFont typeface="Noto Sans Symbols"/>
              <a:buChar char="❖"/>
            </a:pPr>
            <a:r>
              <a:rPr lang="en-GB" sz="1500" dirty="0">
                <a:latin typeface="Times New Roman" panose="02020603050405020304" pitchFamily="18" charset="0"/>
                <a:ea typeface="Times New Roman"/>
                <a:cs typeface="Times New Roman" panose="02020603050405020304" pitchFamily="18" charset="0"/>
                <a:sym typeface="Times New Roman"/>
                <a:hlinkClick r:id="rId7"/>
              </a:rPr>
              <a:t>https://www.programmableweb.com/api/yatko-coronavirus-map-rest-api-v10https://api.quarantine.country/api/v1/summary/latest</a:t>
            </a:r>
            <a:endParaRPr lang="en-GB" sz="1500" dirty="0">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90000"/>
              </a:lnSpc>
              <a:spcBef>
                <a:spcPts val="0"/>
              </a:spcBef>
              <a:spcAft>
                <a:spcPts val="0"/>
              </a:spcAft>
              <a:buSzPts val="1200"/>
              <a:buNone/>
            </a:pPr>
            <a:endParaRPr sz="1500" b="1" dirty="0">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90000"/>
              </a:lnSpc>
              <a:spcBef>
                <a:spcPts val="0"/>
              </a:spcBef>
              <a:spcAft>
                <a:spcPts val="0"/>
              </a:spcAft>
              <a:buSzPts val="1200"/>
              <a:buNone/>
            </a:pPr>
            <a:endParaRPr sz="1500" dirty="0">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90000"/>
              </a:lnSpc>
              <a:spcBef>
                <a:spcPts val="0"/>
              </a:spcBef>
              <a:spcAft>
                <a:spcPts val="0"/>
              </a:spcAft>
              <a:buSzPts val="1200"/>
              <a:buNone/>
            </a:pPr>
            <a:r>
              <a:rPr lang="en-GB" sz="1500" dirty="0">
                <a:latin typeface="Times New Roman" panose="02020603050405020304" pitchFamily="18" charset="0"/>
                <a:ea typeface="Times New Roman"/>
                <a:cs typeface="Times New Roman" panose="02020603050405020304" pitchFamily="18" charset="0"/>
                <a:sym typeface="Times New Roman"/>
              </a:rPr>
              <a:t>The </a:t>
            </a:r>
            <a:r>
              <a:rPr lang="en-GB" sz="1500" dirty="0" err="1">
                <a:latin typeface="Times New Roman" panose="02020603050405020304" pitchFamily="18" charset="0"/>
                <a:ea typeface="Times New Roman"/>
                <a:cs typeface="Times New Roman" panose="02020603050405020304" pitchFamily="18" charset="0"/>
                <a:sym typeface="Times New Roman"/>
              </a:rPr>
              <a:t>Yatko</a:t>
            </a:r>
            <a:r>
              <a:rPr lang="en-GB" sz="1500" dirty="0">
                <a:latin typeface="Times New Roman" panose="02020603050405020304" pitchFamily="18" charset="0"/>
                <a:ea typeface="Times New Roman"/>
                <a:cs typeface="Times New Roman" panose="02020603050405020304" pitchFamily="18" charset="0"/>
                <a:sym typeface="Times New Roman"/>
              </a:rPr>
              <a:t> API provides us with extra statistical info for the following categories:-</a:t>
            </a:r>
          </a:p>
          <a:p>
            <a:pPr marL="742950" lvl="1" indent="-285750">
              <a:lnSpc>
                <a:spcPct val="90000"/>
              </a:lnSpc>
              <a:spcBef>
                <a:spcPts val="0"/>
              </a:spcBef>
              <a:buSzPts val="1200"/>
            </a:pPr>
            <a:r>
              <a:rPr lang="en-GB" sz="1300" dirty="0">
                <a:latin typeface="Times New Roman" panose="02020603050405020304" pitchFamily="18" charset="0"/>
                <a:ea typeface="Times New Roman"/>
                <a:cs typeface="Times New Roman" panose="02020603050405020304" pitchFamily="18" charset="0"/>
                <a:sym typeface="Times New Roman"/>
              </a:rPr>
              <a:t>Tests done</a:t>
            </a:r>
          </a:p>
          <a:p>
            <a:pPr marL="742950" lvl="1" indent="-285750">
              <a:lnSpc>
                <a:spcPct val="90000"/>
              </a:lnSpc>
              <a:spcBef>
                <a:spcPts val="0"/>
              </a:spcBef>
              <a:buSzPts val="1200"/>
            </a:pPr>
            <a:r>
              <a:rPr lang="en-GB" sz="1300" dirty="0">
                <a:latin typeface="Times New Roman" panose="02020603050405020304" pitchFamily="18" charset="0"/>
                <a:ea typeface="Times New Roman"/>
                <a:cs typeface="Times New Roman" panose="02020603050405020304" pitchFamily="18" charset="0"/>
                <a:sym typeface="Times New Roman"/>
              </a:rPr>
              <a:t>Critical Cases</a:t>
            </a:r>
          </a:p>
          <a:p>
            <a:pPr marL="742950" lvl="1" indent="-285750">
              <a:lnSpc>
                <a:spcPct val="90000"/>
              </a:lnSpc>
              <a:spcBef>
                <a:spcPts val="0"/>
              </a:spcBef>
              <a:buSzPts val="1200"/>
            </a:pPr>
            <a:r>
              <a:rPr lang="en-GB" sz="1300" dirty="0">
                <a:latin typeface="Times New Roman" panose="02020603050405020304" pitchFamily="18" charset="0"/>
                <a:ea typeface="Times New Roman"/>
                <a:cs typeface="Times New Roman" panose="02020603050405020304" pitchFamily="18" charset="0"/>
                <a:sym typeface="Times New Roman"/>
              </a:rPr>
              <a:t>Death Ratio/Recovery Ratio</a:t>
            </a:r>
          </a:p>
          <a:p>
            <a:pPr marL="0" marR="0" lvl="0" indent="0" algn="l" rtl="0">
              <a:lnSpc>
                <a:spcPct val="90000"/>
              </a:lnSpc>
              <a:spcBef>
                <a:spcPts val="0"/>
              </a:spcBef>
              <a:spcAft>
                <a:spcPts val="0"/>
              </a:spcAft>
              <a:buSzPts val="1200"/>
              <a:buNone/>
            </a:pPr>
            <a:r>
              <a:rPr lang="en-GB" sz="1500" dirty="0">
                <a:latin typeface="Times New Roman" panose="02020603050405020304" pitchFamily="18" charset="0"/>
                <a:ea typeface="Times New Roman"/>
                <a:cs typeface="Times New Roman" panose="02020603050405020304" pitchFamily="18" charset="0"/>
                <a:sym typeface="Times New Roman"/>
              </a:rPr>
              <a:t>Taking this API for the additional info provided and integrating it with the John Hopkins data, we are now able to get additional information for 186 countries.</a:t>
            </a:r>
          </a:p>
          <a:p>
            <a:pPr marL="0" marR="0" lvl="0" indent="0" algn="l" rtl="0">
              <a:lnSpc>
                <a:spcPct val="90000"/>
              </a:lnSpc>
              <a:spcBef>
                <a:spcPts val="0"/>
              </a:spcBef>
              <a:spcAft>
                <a:spcPts val="0"/>
              </a:spcAft>
              <a:buSzPts val="1200"/>
              <a:buNone/>
            </a:pPr>
            <a:endParaRPr lang="en-GB" sz="1500" b="1" u="sng" dirty="0">
              <a:latin typeface="Times New Roman" panose="02020603050405020304" pitchFamily="18" charset="0"/>
              <a:ea typeface="Calibri"/>
              <a:cs typeface="Times New Roman" panose="02020603050405020304" pitchFamily="18" charset="0"/>
              <a:sym typeface="Times New Roman"/>
            </a:endParaRPr>
          </a:p>
          <a:p>
            <a:pPr marL="0" marR="0" lvl="0" indent="0" algn="l" rtl="0">
              <a:lnSpc>
                <a:spcPct val="90000"/>
              </a:lnSpc>
              <a:spcBef>
                <a:spcPts val="0"/>
              </a:spcBef>
              <a:spcAft>
                <a:spcPts val="0"/>
              </a:spcAft>
              <a:buSzPts val="1200"/>
              <a:buNone/>
            </a:pPr>
            <a:r>
              <a:rPr lang="en-GB" sz="1500" dirty="0">
                <a:latin typeface="Times New Roman" panose="02020603050405020304" pitchFamily="18" charset="0"/>
                <a:ea typeface="Calibri"/>
                <a:cs typeface="Times New Roman" panose="02020603050405020304" pitchFamily="18" charset="0"/>
                <a:sym typeface="Calibri"/>
              </a:rPr>
              <a:t>The Bing-COVID-19 API is being taken into consideration to keep a tab on the data collected from Johns Hopkins, to handle any data discrepancies if and when present in the data hierarchy.</a:t>
            </a:r>
            <a:endParaRPr sz="1500" dirty="0">
              <a:latin typeface="Times New Roman" panose="02020603050405020304" pitchFamily="18" charset="0"/>
              <a:ea typeface="Calibri"/>
              <a:cs typeface="Times New Roman" panose="02020603050405020304" pitchFamily="18" charset="0"/>
              <a:sym typeface="Calibri"/>
            </a:endParaRPr>
          </a:p>
          <a:p>
            <a:pPr marL="342900" lvl="0" indent="-266700" algn="l" rtl="0">
              <a:lnSpc>
                <a:spcPct val="90000"/>
              </a:lnSpc>
              <a:spcBef>
                <a:spcPts val="1000"/>
              </a:spcBef>
              <a:spcAft>
                <a:spcPts val="0"/>
              </a:spcAft>
              <a:buSzPts val="1200"/>
              <a:buNone/>
            </a:pPr>
            <a:endParaRPr sz="1500" dirty="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9"/>
          <p:cNvSpPr txBox="1">
            <a:spLocks noGrp="1"/>
          </p:cNvSpPr>
          <p:nvPr>
            <p:ph type="title"/>
          </p:nvPr>
        </p:nvSpPr>
        <p:spPr>
          <a:xfrm>
            <a:off x="646112" y="452718"/>
            <a:ext cx="9403741" cy="70487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3600"/>
              <a:buFont typeface="Times New Roman"/>
              <a:buNone/>
            </a:pPr>
            <a:r>
              <a:rPr lang="en-US" sz="3600">
                <a:latin typeface="Times New Roman"/>
                <a:ea typeface="Times New Roman"/>
                <a:cs typeface="Times New Roman"/>
                <a:sym typeface="Times New Roman"/>
              </a:rPr>
              <a:t>GitHub</a:t>
            </a:r>
            <a:endParaRPr/>
          </a:p>
        </p:txBody>
      </p:sp>
      <p:sp>
        <p:nvSpPr>
          <p:cNvPr id="344" name="Google Shape;344;p9"/>
          <p:cNvSpPr txBox="1">
            <a:spLocks noGrp="1"/>
          </p:cNvSpPr>
          <p:nvPr>
            <p:ph type="body" idx="1"/>
          </p:nvPr>
        </p:nvSpPr>
        <p:spPr>
          <a:xfrm>
            <a:off x="476656" y="1070043"/>
            <a:ext cx="9786026" cy="533523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endParaRPr/>
          </a:p>
          <a:p>
            <a:pPr marL="342900" lvl="0" indent="-342900" algn="l" rtl="0">
              <a:spcBef>
                <a:spcPts val="1000"/>
              </a:spcBef>
              <a:spcAft>
                <a:spcPts val="0"/>
              </a:spcAft>
              <a:buSzPts val="1600"/>
              <a:buChar char="►"/>
            </a:pPr>
            <a:r>
              <a:rPr lang="en-US">
                <a:latin typeface="Times New Roman"/>
                <a:ea typeface="Times New Roman"/>
                <a:cs typeface="Times New Roman"/>
                <a:sym typeface="Times New Roman"/>
              </a:rPr>
              <a:t>Work done until now; like ideas proposed, minutes of meetings, any research done so far related to the project, has been pushed onto our team’s repository.</a:t>
            </a:r>
            <a:endParaRPr/>
          </a:p>
          <a:p>
            <a:pPr marL="342900" lvl="0" indent="-342900" algn="l" rtl="0">
              <a:spcBef>
                <a:spcPts val="1000"/>
              </a:spcBef>
              <a:spcAft>
                <a:spcPts val="0"/>
              </a:spcAft>
              <a:buSzPts val="1600"/>
              <a:buChar char="►"/>
            </a:pPr>
            <a:r>
              <a:rPr lang="en-US">
                <a:latin typeface="Times New Roman"/>
                <a:ea typeface="Times New Roman"/>
                <a:cs typeface="Times New Roman"/>
                <a:sym typeface="Times New Roman"/>
              </a:rPr>
              <a:t>We’ve created different folders and are constantly push-committing the work as and when it is completed.</a:t>
            </a:r>
            <a:endParaRPr/>
          </a:p>
          <a:p>
            <a:pPr marL="342900" lvl="0" indent="-342900" algn="l" rtl="0">
              <a:spcBef>
                <a:spcPts val="1000"/>
              </a:spcBef>
              <a:spcAft>
                <a:spcPts val="0"/>
              </a:spcAft>
              <a:buSzPts val="1600"/>
              <a:buChar char="►"/>
            </a:pPr>
            <a:r>
              <a:rPr lang="en-US">
                <a:latin typeface="Times New Roman"/>
                <a:ea typeface="Times New Roman"/>
                <a:cs typeface="Times New Roman"/>
                <a:sym typeface="Times New Roman"/>
              </a:rPr>
              <a:t>Just to give a gist…</a:t>
            </a:r>
            <a:endParaRPr/>
          </a:p>
        </p:txBody>
      </p:sp>
      <p:pic>
        <p:nvPicPr>
          <p:cNvPr id="345" name="Google Shape;345;p9"/>
          <p:cNvPicPr preferRelativeResize="0"/>
          <p:nvPr/>
        </p:nvPicPr>
        <p:blipFill rotWithShape="1">
          <a:blip r:embed="rId3">
            <a:alphaModFix/>
          </a:blip>
          <a:srcRect/>
          <a:stretch/>
        </p:blipFill>
        <p:spPr>
          <a:xfrm>
            <a:off x="504302" y="3968885"/>
            <a:ext cx="11085546" cy="2102901"/>
          </a:xfrm>
          <a:prstGeom prst="rect">
            <a:avLst/>
          </a:prstGeom>
          <a:noFill/>
          <a:ln>
            <a:noFill/>
          </a:ln>
        </p:spPr>
      </p:pic>
    </p:spTree>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rushVTI">
  <a:themeElements>
    <a:clrScheme name="AnalogousFromDarkSeedLeftStep">
      <a:dk1>
        <a:srgbClr val="000000"/>
      </a:dk1>
      <a:lt1>
        <a:srgbClr val="FFFFFF"/>
      </a:lt1>
      <a:dk2>
        <a:srgbClr val="412B24"/>
      </a:dk2>
      <a:lt2>
        <a:srgbClr val="E8E2E8"/>
      </a:lt2>
      <a:accent1>
        <a:srgbClr val="47B549"/>
      </a:accent1>
      <a:accent2>
        <a:srgbClr val="6BB13B"/>
      </a:accent2>
      <a:accent3>
        <a:srgbClr val="97A942"/>
      </a:accent3>
      <a:accent4>
        <a:srgbClr val="B1953B"/>
      </a:accent4>
      <a:accent5>
        <a:srgbClr val="C3764D"/>
      </a:accent5>
      <a:accent6>
        <a:srgbClr val="B13B43"/>
      </a:accent6>
      <a:hlink>
        <a:srgbClr val="AD753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1478</Words>
  <Application>Microsoft Office PowerPoint</Application>
  <PresentationFormat>Widescreen</PresentationFormat>
  <Paragraphs>131</Paragraphs>
  <Slides>21</Slides>
  <Notes>19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21</vt:i4>
      </vt:variant>
    </vt:vector>
  </HeadingPairs>
  <TitlesOfParts>
    <vt:vector size="31" baseType="lpstr">
      <vt:lpstr>Gill Sans</vt:lpstr>
      <vt:lpstr>Times New Roman</vt:lpstr>
      <vt:lpstr>Noto Sans Symbols</vt:lpstr>
      <vt:lpstr>Century Gothic</vt:lpstr>
      <vt:lpstr>Arial</vt:lpstr>
      <vt:lpstr>Abril Fatface</vt:lpstr>
      <vt:lpstr>Calibri</vt:lpstr>
      <vt:lpstr>Ion</vt:lpstr>
      <vt:lpstr>Ion</vt:lpstr>
      <vt:lpstr>BrushVTI</vt:lpstr>
      <vt:lpstr>COMP47250: Team Software Project</vt:lpstr>
      <vt:lpstr>Team Rocket  </vt:lpstr>
      <vt:lpstr>PowerPoint Presentation</vt:lpstr>
      <vt:lpstr>AIM  Creation of a Web-based Chatbot Application and Map Visualizer which would enable us to solve user queries regarding the COVID-19 pandemic across the world. We aim to create more awareness among people regarding the effects of the pandemic specifically in the health sector, i.e Infected rates, Death rates, Recovery rates, etc, by letting users directly interact with the chatbot. The web page will use trusted sources to gather relevant information in the aforementioned categories which will be used to drive the responses of the bot and power the map based visualizations of the world which will be also deployed on the same application.</vt:lpstr>
      <vt:lpstr>Project Plan</vt:lpstr>
      <vt:lpstr>Roles</vt:lpstr>
      <vt:lpstr>Architecture</vt:lpstr>
      <vt:lpstr>DATA PLAN</vt:lpstr>
      <vt:lpstr>GitHub</vt:lpstr>
      <vt:lpstr>Team Management </vt:lpstr>
      <vt:lpstr>Progress So Far..</vt:lpstr>
      <vt:lpstr>PowerPoint Presentation</vt:lpstr>
      <vt:lpstr>PowerPoint Presentation</vt:lpstr>
      <vt:lpstr>PowerPoint Presentation</vt:lpstr>
      <vt:lpstr>PowerPoint Presentation</vt:lpstr>
      <vt:lpstr>This is the TIME_SERIES data which would be mainly used for visualizations to show trends that each country has observed so far for the counts of confirmed/Recovered/Active/ Deceased cases.</vt:lpstr>
      <vt:lpstr>PowerPoint Presentation</vt:lpstr>
      <vt:lpstr>The previous slide’s Data would be used for Trend Visualizations as much mentioned before.</vt:lpstr>
      <vt:lpstr>This is the summarized data which provides us with 6 counts: New Confirmed, New Deaths, New Recovered, Total Confirmed, Total Deaths, Total Recovered for all countries on the date of visit.</vt:lpstr>
      <vt:lpstr>When we hover over a country, we’d be provided with the statistics for that country. Also, the intensity of the colour used increases as the count of Total Confirmed cases increase. We can see, USA has been assigned the darkest shade possible in the range. You can see the colour shade used on the top-right most side of the picture.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COMP47250: Team Software Project</dc:title>
  <dc:creator>Apurva Deore</dc:creator>
  <cp:lastModifiedBy>Aditya Krishnan</cp:lastModifiedBy>
  <cp:revision>8</cp:revision>
  <dcterms:created xsi:type="dcterms:W3CDTF">2020-06-21T16:48:01Z</dcterms:created>
  <dcterms:modified xsi:type="dcterms:W3CDTF">2020-07-06T16:35:27Z</dcterms:modified>
</cp:coreProperties>
</file>